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26"/>
  </p:notesMasterIdLst>
  <p:handoutMasterIdLst>
    <p:handoutMasterId r:id="rId27"/>
  </p:handoutMasterIdLst>
  <p:sldIdLst>
    <p:sldId id="408" r:id="rId2"/>
    <p:sldId id="409" r:id="rId3"/>
    <p:sldId id="402" r:id="rId4"/>
    <p:sldId id="419" r:id="rId5"/>
    <p:sldId id="426" r:id="rId6"/>
    <p:sldId id="427" r:id="rId7"/>
    <p:sldId id="428" r:id="rId8"/>
    <p:sldId id="429" r:id="rId9"/>
    <p:sldId id="422" r:id="rId10"/>
    <p:sldId id="397" r:id="rId11"/>
    <p:sldId id="420" r:id="rId12"/>
    <p:sldId id="387" r:id="rId13"/>
    <p:sldId id="414" r:id="rId14"/>
    <p:sldId id="370" r:id="rId15"/>
    <p:sldId id="352" r:id="rId16"/>
    <p:sldId id="399" r:id="rId17"/>
    <p:sldId id="322" r:id="rId18"/>
    <p:sldId id="425" r:id="rId19"/>
    <p:sldId id="424" r:id="rId20"/>
    <p:sldId id="307" r:id="rId21"/>
    <p:sldId id="423" r:id="rId22"/>
    <p:sldId id="421" r:id="rId23"/>
    <p:sldId id="416" r:id="rId24"/>
    <p:sldId id="417"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2D050"/>
    <a:srgbClr val="FDB827"/>
    <a:srgbClr val="00B0F0"/>
    <a:srgbClr val="000000"/>
    <a:srgbClr val="E739E7"/>
    <a:srgbClr val="28AD82"/>
    <a:srgbClr val="FF000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86016" autoAdjust="0"/>
  </p:normalViewPr>
  <p:slideViewPr>
    <p:cSldViewPr>
      <p:cViewPr>
        <p:scale>
          <a:sx n="74" d="100"/>
          <a:sy n="74" d="100"/>
        </p:scale>
        <p:origin x="58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50"/>
    </p:cViewPr>
  </p:sorterViewPr>
  <p:notesViewPr>
    <p:cSldViewPr>
      <p:cViewPr>
        <p:scale>
          <a:sx n="110" d="100"/>
          <a:sy n="110" d="100"/>
        </p:scale>
        <p:origin x="1296" y="-7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761" eaLnBrk="1" hangingPunct="1">
              <a:defRPr sz="1200"/>
            </a:lvl1pPr>
          </a:lstStyle>
          <a:p>
            <a:pPr>
              <a:defRPr/>
            </a:pPr>
            <a:endParaRPr lang="en-US"/>
          </a:p>
        </p:txBody>
      </p:sp>
      <p:sp>
        <p:nvSpPr>
          <p:cNvPr id="13107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761" eaLnBrk="1" hangingPunct="1">
              <a:defRPr sz="1200"/>
            </a:lvl1pPr>
          </a:lstStyle>
          <a:p>
            <a:pPr>
              <a:defRPr/>
            </a:pPr>
            <a:endParaRPr lang="en-US"/>
          </a:p>
        </p:txBody>
      </p:sp>
    </p:spTree>
    <p:extLst>
      <p:ext uri="{BB962C8B-B14F-4D97-AF65-F5344CB8AC3E}">
        <p14:creationId xmlns:p14="http://schemas.microsoft.com/office/powerpoint/2010/main" val="4036565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761" eaLnBrk="1" hangingPunct="1">
              <a:defRPr sz="1200"/>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761" eaLnBrk="1" hangingPunct="1">
              <a:defRPr sz="120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2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761" eaLnBrk="1" hangingPunct="1">
              <a:defRPr sz="1200"/>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761" eaLnBrk="1" hangingPunct="1">
              <a:defRPr sz="1200"/>
            </a:lvl1pPr>
          </a:lstStyle>
          <a:p>
            <a:pPr>
              <a:defRPr/>
            </a:pPr>
            <a:fld id="{06418469-1108-4B25-B32D-270133274622}" type="slidenum">
              <a:rPr lang="en-US"/>
              <a:pPr>
                <a:defRPr/>
              </a:pPr>
              <a:t>‹#›</a:t>
            </a:fld>
            <a:endParaRPr lang="en-US"/>
          </a:p>
        </p:txBody>
      </p:sp>
    </p:spTree>
    <p:extLst>
      <p:ext uri="{BB962C8B-B14F-4D97-AF65-F5344CB8AC3E}">
        <p14:creationId xmlns:p14="http://schemas.microsoft.com/office/powerpoint/2010/main" val="700850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sz="1000" b="1" dirty="0"/>
              <a:t>TELL:</a:t>
            </a:r>
            <a:r>
              <a:rPr lang="en-US" sz="1000" dirty="0"/>
              <a:t> </a:t>
            </a:r>
            <a:r>
              <a:rPr lang="en-US" sz="1000" dirty="0">
                <a:solidFill>
                  <a:srgbClr val="000000"/>
                </a:solidFill>
              </a:rPr>
              <a:t>W</a:t>
            </a:r>
            <a:r>
              <a:rPr lang="en-US" sz="1000" baseline="0" dirty="0">
                <a:solidFill>
                  <a:srgbClr val="000000"/>
                </a:solidFill>
              </a:rPr>
              <a:t>elcome to the work schedule class.  My name is (state your name) and I will be your facilitator.</a:t>
            </a:r>
          </a:p>
          <a:p>
            <a:pPr eaLnBrk="1" hangingPunct="1">
              <a:buFontTx/>
              <a:buNone/>
            </a:pPr>
            <a:endParaRPr lang="en-US" sz="1000" dirty="0">
              <a:solidFill>
                <a:srgbClr val="000000"/>
              </a:solidFill>
            </a:endParaRPr>
          </a:p>
          <a:p>
            <a:pPr eaLnBrk="1" hangingPunct="1">
              <a:buFontTx/>
              <a:buNone/>
            </a:pPr>
            <a:r>
              <a:rPr lang="en-US" sz="1000" b="1" dirty="0">
                <a:solidFill>
                  <a:srgbClr val="000000"/>
                </a:solidFill>
              </a:rPr>
              <a:t>ASK:</a:t>
            </a:r>
            <a:r>
              <a:rPr lang="en-US" sz="1000" baseline="0" dirty="0">
                <a:solidFill>
                  <a:srgbClr val="000000"/>
                </a:solidFill>
              </a:rPr>
              <a:t>  What is the importance of work schedule in your daily operations? (Ask for a response from 3-5 students)</a:t>
            </a:r>
          </a:p>
          <a:p>
            <a:pPr lvl="1" eaLnBrk="1" hangingPunct="1">
              <a:buFontTx/>
              <a:buNone/>
            </a:pPr>
            <a:r>
              <a:rPr lang="en-US" sz="1000" baseline="0" dirty="0">
                <a:solidFill>
                  <a:srgbClr val="000000"/>
                </a:solidFill>
              </a:rPr>
              <a:t>Possible responses:</a:t>
            </a:r>
          </a:p>
          <a:p>
            <a:pPr lvl="1" eaLnBrk="1" hangingPunct="1">
              <a:buFont typeface="Arial" pitchFamily="34" charset="0"/>
              <a:buChar char="•"/>
            </a:pPr>
            <a:r>
              <a:rPr lang="en-US" sz="1000" dirty="0">
                <a:solidFill>
                  <a:srgbClr val="000000"/>
                </a:solidFill>
              </a:rPr>
              <a:t>Work schedule provides guidance to the staff</a:t>
            </a:r>
            <a:r>
              <a:rPr lang="en-US" sz="1000" baseline="0" dirty="0">
                <a:solidFill>
                  <a:srgbClr val="000000"/>
                </a:solidFill>
              </a:rPr>
              <a:t> on what to do and when to do the task</a:t>
            </a:r>
          </a:p>
          <a:p>
            <a:pPr lvl="1" eaLnBrk="1" hangingPunct="1">
              <a:buFont typeface="Arial" pitchFamily="34" charset="0"/>
              <a:buChar char="•"/>
            </a:pPr>
            <a:r>
              <a:rPr lang="en-US" sz="1000" baseline="0" dirty="0">
                <a:solidFill>
                  <a:srgbClr val="000000"/>
                </a:solidFill>
              </a:rPr>
              <a:t>Work schedule is important because it e</a:t>
            </a:r>
            <a:r>
              <a:rPr lang="en-US" sz="1000" dirty="0">
                <a:solidFill>
                  <a:srgbClr val="000000"/>
                </a:solidFill>
              </a:rPr>
              <a:t>nables a manager to reassign tasks when an employee is absent</a:t>
            </a:r>
          </a:p>
          <a:p>
            <a:pPr lvl="1" eaLnBrk="1" hangingPunct="1">
              <a:buFont typeface="Arial" pitchFamily="34" charset="0"/>
              <a:buChar char="•"/>
            </a:pPr>
            <a:endParaRPr lang="en-US" sz="1000" dirty="0">
              <a:solidFill>
                <a:srgbClr val="000000"/>
              </a:solidFill>
            </a:endParaRPr>
          </a:p>
          <a:p>
            <a:pPr eaLnBrk="1" hangingPunct="1">
              <a:buFont typeface="Arial" pitchFamily="34" charset="0"/>
              <a:buNone/>
            </a:pPr>
            <a:r>
              <a:rPr lang="en-US" sz="1000" b="1" dirty="0">
                <a:solidFill>
                  <a:srgbClr val="000000"/>
                </a:solidFill>
              </a:rPr>
              <a:t>TELL:</a:t>
            </a:r>
            <a:r>
              <a:rPr lang="en-US" sz="1000" dirty="0">
                <a:solidFill>
                  <a:srgbClr val="000000"/>
                </a:solidFill>
              </a:rPr>
              <a:t> Thank</a:t>
            </a:r>
            <a:r>
              <a:rPr lang="en-US" sz="1000" baseline="0" dirty="0">
                <a:solidFill>
                  <a:srgbClr val="000000"/>
                </a:solidFill>
              </a:rPr>
              <a:t> you for all your responses.</a:t>
            </a:r>
          </a:p>
          <a:p>
            <a:pPr eaLnBrk="1" hangingPunct="1">
              <a:buFont typeface="Arial" pitchFamily="34" charset="0"/>
              <a:buNone/>
            </a:pPr>
            <a:endParaRPr lang="en-US" sz="1000" dirty="0">
              <a:solidFill>
                <a:srgbClr val="000000"/>
              </a:solidFill>
            </a:endParaRPr>
          </a:p>
          <a:p>
            <a:pPr eaLnBrk="1" hangingPunct="1">
              <a:buFont typeface="Arial" pitchFamily="34" charset="0"/>
              <a:buNone/>
            </a:pPr>
            <a:r>
              <a:rPr lang="en-US" sz="1000" b="1" dirty="0">
                <a:solidFill>
                  <a:srgbClr val="000000"/>
                </a:solidFill>
              </a:rPr>
              <a:t>TELL:</a:t>
            </a:r>
            <a:r>
              <a:rPr lang="en-US" sz="1000" dirty="0">
                <a:solidFill>
                  <a:srgbClr val="000000"/>
                </a:solidFill>
              </a:rPr>
              <a:t> </a:t>
            </a:r>
            <a:r>
              <a:rPr lang="en-US" sz="1000" baseline="0" dirty="0">
                <a:solidFill>
                  <a:srgbClr val="000000"/>
                </a:solidFill>
              </a:rPr>
              <a:t>It is the food services division’s goal to train manager’s on how to plan and execute work schedules as a main tool for success in achieving work efficiency.</a:t>
            </a:r>
          </a:p>
          <a:p>
            <a:pPr eaLnBrk="1" hangingPunct="1">
              <a:buFont typeface="Arial" pitchFamily="34" charset="0"/>
              <a:buNone/>
            </a:pPr>
            <a:endParaRPr lang="en-US" sz="1000" dirty="0"/>
          </a:p>
          <a:p>
            <a:pPr eaLnBrk="1" hangingPunct="1"/>
            <a:endParaRPr lang="en-US" sz="1000" dirty="0"/>
          </a:p>
          <a:p>
            <a:pPr eaLnBrk="1" hangingPunct="1"/>
            <a:endParaRPr lang="en-US" sz="1000" dirty="0"/>
          </a:p>
          <a:p>
            <a:pPr eaLnBrk="1" hangingPunct="1">
              <a:buFont typeface="Arial" pitchFamily="34" charset="0"/>
              <a:buChar char="•"/>
            </a:pPr>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1</a:t>
            </a:fld>
            <a:endParaRPr lang="en-US"/>
          </a:p>
        </p:txBody>
      </p:sp>
    </p:spTree>
    <p:extLst>
      <p:ext uri="{BB962C8B-B14F-4D97-AF65-F5344CB8AC3E}">
        <p14:creationId xmlns:p14="http://schemas.microsoft.com/office/powerpoint/2010/main" val="249394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r>
              <a:rPr lang="en-US" b="1" dirty="0"/>
              <a:t>TELL</a:t>
            </a:r>
            <a:r>
              <a:rPr lang="en-US" dirty="0"/>
              <a:t>:</a:t>
            </a:r>
            <a:r>
              <a:rPr lang="en-US" baseline="0" dirty="0"/>
              <a:t> When panning food the following steps must be followed.</a:t>
            </a:r>
          </a:p>
          <a:p>
            <a:pPr eaLnBrk="1" hangingPunct="1"/>
            <a:endParaRPr lang="en-US" baseline="0" dirty="0"/>
          </a:p>
          <a:p>
            <a:pPr eaLnBrk="1" hangingPunct="1"/>
            <a:r>
              <a:rPr lang="en-US" b="1" baseline="0" dirty="0"/>
              <a:t>Read Slide</a:t>
            </a:r>
            <a:r>
              <a:rPr lang="en-US" baseline="0" dirty="0"/>
              <a:t>: Step 1. Check Production…..</a:t>
            </a:r>
            <a:endParaRPr lang="en-US" dirty="0"/>
          </a:p>
          <a:p>
            <a:pPr eaLnBrk="1" hangingPunct="1"/>
            <a:endParaRPr lang="en-US" dirty="0"/>
          </a:p>
          <a:p>
            <a:pPr eaLnBrk="1" hangingPunct="1"/>
            <a:r>
              <a:rPr lang="en-US" b="1" baseline="0" dirty="0"/>
              <a:t>TELL</a:t>
            </a:r>
            <a:r>
              <a:rPr lang="en-US" baseline="0" dirty="0"/>
              <a:t>: Remember, unless we specify or show employees what needs to be done we cannot assume they know what is the proper procedures.</a:t>
            </a:r>
            <a:endParaRPr lang="en-US" dirty="0"/>
          </a:p>
          <a:p>
            <a:pPr eaLnBrk="1" hangingPunct="1"/>
            <a:endParaRPr lang="en-US" dirty="0"/>
          </a:p>
        </p:txBody>
      </p:sp>
      <p:sp>
        <p:nvSpPr>
          <p:cNvPr id="108548" name="Slide Number Placeholder 3"/>
          <p:cNvSpPr>
            <a:spLocks noGrp="1"/>
          </p:cNvSpPr>
          <p:nvPr>
            <p:ph type="sldNum" sz="quarter" idx="5"/>
          </p:nvPr>
        </p:nvSpPr>
        <p:spPr>
          <a:noFill/>
        </p:spPr>
        <p:txBody>
          <a:bodyPr/>
          <a:lstStyle/>
          <a:p>
            <a:fld id="{5BBCC965-05BA-4510-B20D-F8028D8942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235" eaLnBrk="1" hangingPunct="1">
              <a:defRPr/>
            </a:pPr>
            <a:r>
              <a:rPr lang="en-US" b="1" dirty="0"/>
              <a:t>TELL</a:t>
            </a:r>
            <a:r>
              <a:rPr lang="en-US" dirty="0"/>
              <a:t>: This is an example of Step 7, sequenced tasks with time duration. </a:t>
            </a:r>
          </a:p>
          <a:p>
            <a:pPr eaLnBrk="1" hangingPunct="1"/>
            <a:endParaRPr lang="en-US" dirty="0"/>
          </a:p>
          <a:p>
            <a:pPr eaLnBrk="1" hangingPunct="1"/>
            <a:r>
              <a:rPr lang="en-US" b="1" dirty="0"/>
              <a:t>TELL</a:t>
            </a:r>
            <a:r>
              <a:rPr lang="en-US" dirty="0"/>
              <a:t>: When determining the length of time, utilize the average number of minutes required to perform the task between the fastest, medium and slowest workers. This method can be utilized when the time and motion study is not available. </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defTabSz="917235">
              <a:defRPr/>
            </a:pPr>
            <a:r>
              <a:rPr lang="en-US" b="1" dirty="0"/>
              <a:t>TELL</a:t>
            </a:r>
            <a:r>
              <a:rPr lang="en-US" dirty="0"/>
              <a:t>:TELL: When all the information</a:t>
            </a:r>
            <a:r>
              <a:rPr lang="en-US" baseline="0" dirty="0"/>
              <a:t> is gathered in written you can now proceed to use the form 38.231, Cafeteria Work Assignment Schedule. Cafeteria Work Assignment Schedule form provides a snap shot the operation in one day. </a:t>
            </a:r>
          </a:p>
          <a:p>
            <a:pPr defTabSz="917235">
              <a:defRPr/>
            </a:pPr>
            <a:r>
              <a:rPr lang="en-US" baseline="0" dirty="0"/>
              <a:t>Key reminders on the form,</a:t>
            </a:r>
          </a:p>
          <a:p>
            <a:pPr defTabSz="917235">
              <a:defRPr/>
            </a:pPr>
            <a:r>
              <a:rPr lang="en-US" baseline="0" dirty="0"/>
              <a:t>Form number can be found on the left hand lower corner of the paper facing you.</a:t>
            </a:r>
          </a:p>
          <a:p>
            <a:pPr defTabSz="917235">
              <a:defRPr/>
            </a:pPr>
            <a:r>
              <a:rPr lang="en-US" baseline="0" dirty="0"/>
              <a:t>On the you will see #1. All employees sign in ready to work</a:t>
            </a:r>
          </a:p>
          <a:p>
            <a:pPr defTabSz="917235">
              <a:defRPr/>
            </a:pPr>
            <a:r>
              <a:rPr lang="en-US" baseline="0" dirty="0"/>
              <a:t>#2 Check production record for meals to be prepared</a:t>
            </a:r>
          </a:p>
          <a:p>
            <a:pPr defTabSz="917235">
              <a:defRPr/>
            </a:pPr>
            <a:r>
              <a:rPr lang="en-US" baseline="0" dirty="0"/>
              <a:t># Schedule subject to change by Manager</a:t>
            </a:r>
            <a:endParaRPr lang="en-US" dirty="0"/>
          </a:p>
        </p:txBody>
      </p:sp>
      <p:sp>
        <p:nvSpPr>
          <p:cNvPr id="93188" name="Slide Number Placeholder 3"/>
          <p:cNvSpPr>
            <a:spLocks noGrp="1"/>
          </p:cNvSpPr>
          <p:nvPr>
            <p:ph type="sldNum" sz="quarter" idx="5"/>
          </p:nvPr>
        </p:nvSpPr>
        <p:spPr>
          <a:noFill/>
        </p:spPr>
        <p:txBody>
          <a:bodyPr/>
          <a:lstStyle/>
          <a:p>
            <a:fld id="{8862F744-3876-451D-84EB-C6636E1E8F0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b="1" dirty="0"/>
              <a:t>TELL</a:t>
            </a:r>
            <a:r>
              <a:rPr lang="en-US" dirty="0"/>
              <a:t>: Before writing</a:t>
            </a:r>
            <a:r>
              <a:rPr lang="en-US" baseline="0" dirty="0"/>
              <a:t> the employees schedule, complete the form with the school’s information as well as the employees classification, total number of hours allocated for each employees’, actual working hours, and positions. </a:t>
            </a:r>
            <a:endParaRPr lang="en-US" dirty="0"/>
          </a:p>
          <a:p>
            <a:pPr defTabSz="917235">
              <a:defRPr/>
            </a:pPr>
            <a:r>
              <a:rPr lang="en-US" dirty="0"/>
              <a:t>TELL: Classification</a:t>
            </a:r>
            <a:r>
              <a:rPr lang="en-US" baseline="0" dirty="0"/>
              <a:t> can be written in two ways. Position number for example 4391 is also a Food Service Worker or FSW.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13</a:t>
            </a:fld>
            <a:endParaRPr lang="en-US"/>
          </a:p>
        </p:txBody>
      </p:sp>
    </p:spTree>
    <p:extLst>
      <p:ext uri="{BB962C8B-B14F-4D97-AF65-F5344CB8AC3E}">
        <p14:creationId xmlns:p14="http://schemas.microsoft.com/office/powerpoint/2010/main" val="130636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defTabSz="917235">
              <a:defRPr/>
            </a:pPr>
            <a:r>
              <a:rPr lang="en-US" b="1" dirty="0"/>
              <a:t>TELL</a:t>
            </a:r>
            <a:r>
              <a:rPr lang="en-US" dirty="0"/>
              <a:t>:TELL: Classification</a:t>
            </a:r>
            <a:r>
              <a:rPr lang="en-US" baseline="0" dirty="0"/>
              <a:t> can be written in two ways. Position number for example 4391 is also a Food Service Worker or FSW. </a:t>
            </a:r>
            <a:endParaRPr lang="en-US" dirty="0"/>
          </a:p>
          <a:p>
            <a:r>
              <a:rPr lang="en-US" dirty="0"/>
              <a:t>Write</a:t>
            </a:r>
            <a:r>
              <a:rPr lang="en-US" baseline="0" dirty="0"/>
              <a:t> in the number of hours allocated for each employee. </a:t>
            </a:r>
          </a:p>
          <a:p>
            <a:pPr defTabSz="917235">
              <a:defRPr/>
            </a:pPr>
            <a:r>
              <a:rPr lang="en-US" dirty="0"/>
              <a:t>There is no set rule that all 4 hour employee must start all together at one</a:t>
            </a:r>
            <a:r>
              <a:rPr lang="en-US" baseline="0" dirty="0"/>
              <a:t> time frame. Assigned work hours of employees should be based on the cafeteria’s operational needs. </a:t>
            </a:r>
            <a:endParaRPr lang="en-US" dirty="0"/>
          </a:p>
          <a:p>
            <a:r>
              <a:rPr lang="en-US" baseline="0" dirty="0"/>
              <a:t>T</a:t>
            </a:r>
            <a:r>
              <a:rPr lang="en-US" dirty="0"/>
              <a:t>o rotate</a:t>
            </a:r>
            <a:r>
              <a:rPr lang="en-US" baseline="0" dirty="0"/>
              <a:t> job duties, general codes such as letters are used instead of names.</a:t>
            </a:r>
            <a:endParaRPr lang="en-US" dirty="0"/>
          </a:p>
        </p:txBody>
      </p:sp>
      <p:sp>
        <p:nvSpPr>
          <p:cNvPr id="102404" name="Slide Number Placeholder 3"/>
          <p:cNvSpPr>
            <a:spLocks noGrp="1"/>
          </p:cNvSpPr>
          <p:nvPr>
            <p:ph type="sldNum" sz="quarter" idx="5"/>
          </p:nvPr>
        </p:nvSpPr>
        <p:spPr>
          <a:noFill/>
        </p:spPr>
        <p:txBody>
          <a:bodyPr/>
          <a:lstStyle/>
          <a:p>
            <a:fld id="{0FB9677C-92C3-4358-8888-A130BD7C5AB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defTabSz="917235">
              <a:defRPr/>
            </a:pPr>
            <a:r>
              <a:rPr lang="en-US" b="1" dirty="0"/>
              <a:t>TELL</a:t>
            </a:r>
            <a:r>
              <a:rPr lang="en-US" dirty="0"/>
              <a:t>: Step 5. Outline in BLACK each of employees working hours.</a:t>
            </a:r>
          </a:p>
          <a:p>
            <a:r>
              <a:rPr lang="en-US" dirty="0"/>
              <a:t>When blocking off the time schedules be aware that the top of lines indicate the time increments. </a:t>
            </a:r>
          </a:p>
          <a:p>
            <a:r>
              <a:rPr lang="en-US" dirty="0"/>
              <a:t>I know it over whelming , I don’t know about you …..</a:t>
            </a:r>
          </a:p>
        </p:txBody>
      </p:sp>
      <p:sp>
        <p:nvSpPr>
          <p:cNvPr id="103428" name="Slide Number Placeholder 3"/>
          <p:cNvSpPr>
            <a:spLocks noGrp="1"/>
          </p:cNvSpPr>
          <p:nvPr>
            <p:ph type="sldNum" sz="quarter" idx="5"/>
          </p:nvPr>
        </p:nvSpPr>
        <p:spPr>
          <a:noFill/>
        </p:spPr>
        <p:txBody>
          <a:bodyPr/>
          <a:lstStyle/>
          <a:p>
            <a:fld id="{8C887C06-5A92-4E9B-A4B4-D7AA8B1E68D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TELL: This is an example of a work schedule highlighting the tasks that do not change as deployed to all employees.</a:t>
            </a:r>
          </a:p>
          <a:p>
            <a:endParaRPr lang="en-US"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F32B59A-043D-4573-8980-B7D52B9298DE}" type="slidenum">
              <a:rPr lang="en-US" smtClean="0"/>
              <a:pPr/>
              <a:t>17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b="1" dirty="0"/>
              <a:t>TELL</a:t>
            </a:r>
            <a:r>
              <a:rPr lang="en-US" dirty="0"/>
              <a:t>: After creating</a:t>
            </a:r>
            <a:r>
              <a:rPr lang="en-US" baseline="0" dirty="0"/>
              <a:t> a general work schedule for all cafeteria staff including the manager, an individual work schedule must be written. </a:t>
            </a:r>
            <a:r>
              <a:rPr lang="en-US" dirty="0"/>
              <a:t>A comprehensive and chronological individual work assignment must be written for each position, defining the distinction from one position to another.  </a:t>
            </a:r>
          </a:p>
          <a:p>
            <a:pPr eaLnBrk="1" hangingPunct="1"/>
            <a:endParaRPr lang="en-US" dirty="0"/>
          </a:p>
          <a:p>
            <a:pPr eaLnBrk="1" hangingPunct="1"/>
            <a:r>
              <a:rPr lang="en-US" dirty="0"/>
              <a:t>Refer</a:t>
            </a:r>
            <a:r>
              <a:rPr lang="en-US" baseline="0" dirty="0"/>
              <a:t> to the slide.</a:t>
            </a:r>
            <a:endParaRPr lang="en-US" dirty="0"/>
          </a:p>
          <a:p>
            <a:pPr eaLnBrk="1" hangingPunct="1"/>
            <a:r>
              <a:rPr lang="en-US" b="1" dirty="0"/>
              <a:t>TELL</a:t>
            </a:r>
            <a:r>
              <a:rPr lang="en-US" dirty="0"/>
              <a:t>:</a:t>
            </a:r>
            <a:r>
              <a:rPr lang="en-US" baseline="0" dirty="0"/>
              <a:t> This is a</a:t>
            </a:r>
            <a:r>
              <a:rPr lang="en-US" dirty="0"/>
              <a:t>n example of a Food</a:t>
            </a:r>
            <a:r>
              <a:rPr lang="en-US" baseline="0" dirty="0"/>
              <a:t> Service Manager’s</a:t>
            </a:r>
            <a:r>
              <a:rPr lang="en-US" dirty="0"/>
              <a:t> individual work schedule. </a:t>
            </a:r>
          </a:p>
          <a:p>
            <a:pPr eaLnBrk="1" hangingPunct="1"/>
            <a:endParaRPr lang="en-US" dirty="0"/>
          </a:p>
          <a:p>
            <a:pPr eaLnBrk="1" hangingPunct="1"/>
            <a:r>
              <a:rPr lang="en-US" b="1" dirty="0"/>
              <a:t>TELL</a:t>
            </a:r>
            <a:r>
              <a:rPr lang="en-US" dirty="0"/>
              <a:t>: </a:t>
            </a:r>
            <a:r>
              <a:rPr lang="en-US" baseline="0" dirty="0"/>
              <a:t> An individual work schedule for each employee must be on file and must be maintained for any updates. </a:t>
            </a:r>
            <a:endParaRPr lang="en-US" dirty="0"/>
          </a:p>
          <a:p>
            <a:pPr eaLnBrk="1" hangingPunct="1"/>
            <a:endParaRPr lang="en-US" dirty="0"/>
          </a:p>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marL="0" marR="0" lvl="0" indent="0" algn="r" defTabSz="931761" rtl="0" eaLnBrk="1" fontAlgn="base" latinLnBrk="0" hangingPunct="1">
              <a:lnSpc>
                <a:spcPct val="100000"/>
              </a:lnSpc>
              <a:spcBef>
                <a:spcPct val="0"/>
              </a:spcBef>
              <a:spcAft>
                <a:spcPct val="0"/>
              </a:spcAft>
              <a:buClrTx/>
              <a:buSzTx/>
              <a:buFontTx/>
              <a:buNone/>
              <a:tabLst/>
              <a:defRPr/>
            </a:pPr>
            <a:fld id="{6F32B59A-043D-4573-8980-B7D52B9298D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761"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b="1" dirty="0"/>
              <a:t>TELL</a:t>
            </a:r>
            <a:r>
              <a:rPr lang="en-US" dirty="0"/>
              <a:t>: After creating</a:t>
            </a:r>
            <a:r>
              <a:rPr lang="en-US" baseline="0" dirty="0"/>
              <a:t> a general work schedule for all cafeteria staff including the manager, an individual work schedule must be written. </a:t>
            </a:r>
            <a:r>
              <a:rPr lang="en-US" dirty="0"/>
              <a:t>A comprehensive and chronological individual work assignment must be written for each position, defining the distinction from one position to another.  </a:t>
            </a:r>
          </a:p>
          <a:p>
            <a:pPr eaLnBrk="1" hangingPunct="1"/>
            <a:endParaRPr lang="en-US" dirty="0"/>
          </a:p>
          <a:p>
            <a:pPr eaLnBrk="1" hangingPunct="1"/>
            <a:r>
              <a:rPr lang="en-US" dirty="0"/>
              <a:t>Refer</a:t>
            </a:r>
            <a:r>
              <a:rPr lang="en-US" baseline="0" dirty="0"/>
              <a:t> to the slide.</a:t>
            </a:r>
            <a:endParaRPr lang="en-US" dirty="0"/>
          </a:p>
          <a:p>
            <a:pPr eaLnBrk="1" hangingPunct="1"/>
            <a:r>
              <a:rPr lang="en-US" b="1" dirty="0"/>
              <a:t>TELL</a:t>
            </a:r>
            <a:r>
              <a:rPr lang="en-US" dirty="0"/>
              <a:t>:</a:t>
            </a:r>
            <a:r>
              <a:rPr lang="en-US" baseline="0" dirty="0"/>
              <a:t> This is a</a:t>
            </a:r>
            <a:r>
              <a:rPr lang="en-US" dirty="0"/>
              <a:t>n example of a Food</a:t>
            </a:r>
            <a:r>
              <a:rPr lang="en-US" baseline="0" dirty="0"/>
              <a:t> Service Manager’s</a:t>
            </a:r>
            <a:r>
              <a:rPr lang="en-US" dirty="0"/>
              <a:t> individual work schedule. </a:t>
            </a:r>
          </a:p>
          <a:p>
            <a:pPr eaLnBrk="1" hangingPunct="1"/>
            <a:endParaRPr lang="en-US" dirty="0"/>
          </a:p>
          <a:p>
            <a:pPr eaLnBrk="1" hangingPunct="1"/>
            <a:r>
              <a:rPr lang="en-US" b="1" dirty="0"/>
              <a:t>TELL</a:t>
            </a:r>
            <a:r>
              <a:rPr lang="en-US" dirty="0"/>
              <a:t>: </a:t>
            </a:r>
            <a:r>
              <a:rPr lang="en-US" baseline="0" dirty="0"/>
              <a:t> An individual work schedule for each employee must be on file and must be maintained for any updates. </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131165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F32B59A-043D-4573-8980-B7D52B9298DE}" type="slidenum">
              <a:rPr lang="en-US" smtClean="0"/>
              <a:pPr/>
              <a:t>19</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b="1" dirty="0"/>
              <a:t>TELL</a:t>
            </a:r>
            <a:r>
              <a:rPr lang="en-US" dirty="0"/>
              <a:t>: After creating</a:t>
            </a:r>
            <a:r>
              <a:rPr lang="en-US" baseline="0" dirty="0"/>
              <a:t> a general work schedule for all cafeteria staff including the manager, an individual work schedule must be written. </a:t>
            </a:r>
            <a:r>
              <a:rPr lang="en-US" dirty="0"/>
              <a:t>A comprehensive and chronological individual work assignment must be written for each position, defining the distinction from one position to another.  </a:t>
            </a:r>
          </a:p>
          <a:p>
            <a:pPr eaLnBrk="1" hangingPunct="1"/>
            <a:endParaRPr lang="en-US" dirty="0"/>
          </a:p>
          <a:p>
            <a:pPr eaLnBrk="1" hangingPunct="1"/>
            <a:r>
              <a:rPr lang="en-US" dirty="0"/>
              <a:t>Refer</a:t>
            </a:r>
            <a:r>
              <a:rPr lang="en-US" baseline="0" dirty="0"/>
              <a:t> to the slide.</a:t>
            </a:r>
            <a:endParaRPr lang="en-US" dirty="0"/>
          </a:p>
          <a:p>
            <a:pPr eaLnBrk="1" hangingPunct="1"/>
            <a:r>
              <a:rPr lang="en-US" b="1" dirty="0"/>
              <a:t>TELL</a:t>
            </a:r>
            <a:r>
              <a:rPr lang="en-US" dirty="0"/>
              <a:t>:</a:t>
            </a:r>
            <a:r>
              <a:rPr lang="en-US" baseline="0" dirty="0"/>
              <a:t> This is a</a:t>
            </a:r>
            <a:r>
              <a:rPr lang="en-US" dirty="0"/>
              <a:t>n example of a Food</a:t>
            </a:r>
            <a:r>
              <a:rPr lang="en-US" baseline="0" dirty="0"/>
              <a:t> Service Manager’s</a:t>
            </a:r>
            <a:r>
              <a:rPr lang="en-US" dirty="0"/>
              <a:t> individual work schedule. </a:t>
            </a:r>
          </a:p>
          <a:p>
            <a:pPr eaLnBrk="1" hangingPunct="1"/>
            <a:endParaRPr lang="en-US" dirty="0"/>
          </a:p>
          <a:p>
            <a:pPr eaLnBrk="1" hangingPunct="1"/>
            <a:r>
              <a:rPr lang="en-US" b="1" dirty="0"/>
              <a:t>TELL</a:t>
            </a:r>
            <a:r>
              <a:rPr lang="en-US" dirty="0"/>
              <a:t>: </a:t>
            </a:r>
            <a:r>
              <a:rPr lang="en-US" baseline="0" dirty="0"/>
              <a:t> An individual work schedule for each employee must be on file and must be maintained for any updates. </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0073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z="1000" b="1" dirty="0"/>
              <a:t>TELL</a:t>
            </a:r>
            <a:r>
              <a:rPr lang="en-US" sz="1000" dirty="0"/>
              <a:t>: In today’s training o</a:t>
            </a:r>
            <a:r>
              <a:rPr lang="en-US" sz="1000" dirty="0">
                <a:solidFill>
                  <a:srgbClr val="000000"/>
                </a:solidFill>
              </a:rPr>
              <a:t>ur goal is to provide managers tools to assist in managing the cafeteria efficiently; ensure that you are compliance with the </a:t>
            </a:r>
            <a:r>
              <a:rPr lang="en-US" sz="1000" b="1" dirty="0">
                <a:solidFill>
                  <a:srgbClr val="000000"/>
                </a:solidFill>
              </a:rPr>
              <a:t>routine success requirements </a:t>
            </a:r>
            <a:r>
              <a:rPr lang="en-US" sz="1000" dirty="0">
                <a:solidFill>
                  <a:srgbClr val="000000"/>
                </a:solidFill>
              </a:rPr>
              <a:t>as well to be able to schedule your staff according to the operational needs </a:t>
            </a:r>
          </a:p>
          <a:p>
            <a:pPr>
              <a:buFont typeface="Arial" panose="020B0604020202020204" pitchFamily="34" charset="0"/>
              <a:buNone/>
            </a:pPr>
            <a:endParaRPr lang="en-US" sz="1000" dirty="0">
              <a:solidFill>
                <a:srgbClr val="C00000"/>
              </a:solidFill>
            </a:endParaRPr>
          </a:p>
          <a:p>
            <a:endParaRPr lang="en-US" sz="1000" dirty="0"/>
          </a:p>
          <a:p>
            <a:endParaRPr lang="en-US" sz="1000" dirty="0"/>
          </a:p>
        </p:txBody>
      </p:sp>
      <p:sp>
        <p:nvSpPr>
          <p:cNvPr id="75780" name="Slide Number Placeholder 3"/>
          <p:cNvSpPr>
            <a:spLocks noGrp="1"/>
          </p:cNvSpPr>
          <p:nvPr>
            <p:ph type="sldNum" sz="quarter" idx="5"/>
          </p:nvPr>
        </p:nvSpPr>
        <p:spPr>
          <a:noFill/>
        </p:spPr>
        <p:txBody>
          <a:bodyPr/>
          <a:lstStyle/>
          <a:p>
            <a:fld id="{7830A1FD-EF6E-449B-A372-3BCDFF4E938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979320C-EFF6-4381-8EF7-37A840A49750}" type="slidenum">
              <a:rPr lang="en-US" smtClean="0"/>
              <a:pPr/>
              <a:t>20</a:t>
            </a:fld>
            <a:endParaRPr lang="en-US"/>
          </a:p>
        </p:txBody>
      </p:sp>
      <p:sp>
        <p:nvSpPr>
          <p:cNvPr id="74755"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ln/>
        </p:spPr>
        <p:txBody>
          <a:bodyPr/>
          <a:lstStyle/>
          <a:p>
            <a:pPr eaLnBrk="1" hangingPunct="1"/>
            <a:r>
              <a:rPr lang="en-US" sz="1000" b="1" dirty="0"/>
              <a:t>TELL</a:t>
            </a:r>
            <a:r>
              <a:rPr lang="en-US" sz="1000" dirty="0"/>
              <a:t>: Before we can begin to create a schedule, managers or supervisors must be aware of the basic rules and regulations that can affect a work schedule.</a:t>
            </a:r>
          </a:p>
          <a:p>
            <a:pPr eaLnBrk="1" hangingPunct="1"/>
            <a:endParaRPr lang="en-US" sz="800" dirty="0"/>
          </a:p>
          <a:p>
            <a:pPr eaLnBrk="1" hangingPunct="1"/>
            <a:r>
              <a:rPr lang="en-US" sz="1000" b="1" dirty="0"/>
              <a:t>TELL</a:t>
            </a:r>
            <a:r>
              <a:rPr lang="en-US" sz="1000" dirty="0"/>
              <a:t>: It is wise to make sure to always check the written statement for any rules than by guessing. Providing employees answers to their questions with the correct information, will avoid any grievances in the future.</a:t>
            </a:r>
          </a:p>
          <a:p>
            <a:pPr marL="228574" indent="-228574" eaLnBrk="1" hangingPunct="1">
              <a:buFontTx/>
              <a:buAutoNum type="arabicPeriod"/>
              <a:defRPr/>
            </a:pPr>
            <a:endParaRPr lang="en-US" sz="800" dirty="0"/>
          </a:p>
          <a:p>
            <a:pPr marL="228574" indent="-228574" eaLnBrk="1" hangingPunct="1">
              <a:defRPr/>
            </a:pPr>
            <a:r>
              <a:rPr lang="en-US" sz="1000" b="1" dirty="0"/>
              <a:t>TELL</a:t>
            </a:r>
            <a:r>
              <a:rPr lang="en-US" sz="1000" dirty="0"/>
              <a:t>: The most commonly neglected part of a work schedule is break time. Let’s all review together the breaks according to our FS Div. employee handbook.</a:t>
            </a:r>
          </a:p>
          <a:p>
            <a:pPr marL="228574" indent="-228574" eaLnBrk="1" hangingPunct="1">
              <a:defRPr/>
            </a:pPr>
            <a:r>
              <a:rPr lang="en-US" sz="1000" b="1" dirty="0"/>
              <a:t>Read Slide</a:t>
            </a:r>
            <a:r>
              <a:rPr lang="en-US" sz="1000" dirty="0"/>
              <a:t>: Employees should not arrive from work more than 15 minutes before the beginning of their scheduled time…….</a:t>
            </a:r>
          </a:p>
          <a:p>
            <a:pPr marL="228574" indent="-228574" eaLnBrk="1" hangingPunct="1">
              <a:defRPr/>
            </a:pPr>
            <a:endParaRPr lang="en-US" sz="1000" b="1" dirty="0"/>
          </a:p>
          <a:p>
            <a:pPr marL="228574" indent="-228574" eaLnBrk="1" hangingPunct="1">
              <a:defRPr/>
            </a:pPr>
            <a:r>
              <a:rPr lang="en-US" sz="1000" b="1" dirty="0"/>
              <a:t>ASK</a:t>
            </a:r>
            <a:r>
              <a:rPr lang="en-US" sz="1000" dirty="0"/>
              <a:t>: Can an employee who works six hours and above combine the two ten minutes break?</a:t>
            </a:r>
          </a:p>
          <a:p>
            <a:pPr marL="228574" indent="-228574" eaLnBrk="1" hangingPunct="1">
              <a:defRPr/>
            </a:pPr>
            <a:r>
              <a:rPr lang="en-US" sz="1000" dirty="0"/>
              <a:t>		Yes and must be approved by the SFSM/ AFSS.</a:t>
            </a:r>
          </a:p>
          <a:p>
            <a:pPr marL="228574" indent="-228574" eaLnBrk="1" hangingPunct="1">
              <a:defRPr/>
            </a:pPr>
            <a:r>
              <a:rPr lang="en-US" sz="1000" b="1" dirty="0"/>
              <a:t>ASK: </a:t>
            </a:r>
            <a:r>
              <a:rPr lang="en-US" sz="1000" dirty="0"/>
              <a:t>Can an employee leave 10 minutes early to compensate for his/her break?</a:t>
            </a:r>
          </a:p>
          <a:p>
            <a:pPr marL="228574" indent="-228574" eaLnBrk="1" hangingPunct="1">
              <a:defRPr/>
            </a:pPr>
            <a:r>
              <a:rPr lang="en-US" sz="1000" dirty="0"/>
              <a:t>		No.</a:t>
            </a:r>
          </a:p>
          <a:p>
            <a:pPr eaLnBrk="1" hangingPunct="1">
              <a:defRPr/>
            </a:pPr>
            <a:r>
              <a:rPr lang="en-US" sz="1000" b="1" dirty="0"/>
              <a:t>TELL</a:t>
            </a:r>
            <a:r>
              <a:rPr lang="en-US" sz="1000" dirty="0"/>
              <a:t>: We are now aware of the basic rules we must follow in developing a work schedule.</a:t>
            </a:r>
          </a:p>
          <a:p>
            <a:pPr eaLnBrk="1" hangingPunct="1">
              <a:defRPr/>
            </a:pPr>
            <a:endParaRPr 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Tell:</a:t>
            </a:r>
            <a:r>
              <a:rPr lang="en-US" baseline="0" dirty="0"/>
              <a:t> This is an example of how you can rotate the positions among all the other employees or an opportunity to cross-train.</a:t>
            </a:r>
            <a:endParaRPr lang="en-US"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dirty="0"/>
              <a:t> It’s your turn,</a:t>
            </a:r>
            <a:r>
              <a:rPr lang="en-US" baseline="0" dirty="0"/>
              <a:t> now I would like for you to analyze your cafeteria and your daily operations.</a:t>
            </a:r>
          </a:p>
          <a:p>
            <a:r>
              <a:rPr lang="en-US" baseline="0" dirty="0"/>
              <a:t>You have 3 minutes to list the tasks and / or events that occur in the cafeteria that can affect your work schedule. </a:t>
            </a:r>
          </a:p>
          <a:p>
            <a:endParaRPr lang="en-US" baseline="0" dirty="0"/>
          </a:p>
          <a:p>
            <a:r>
              <a:rPr lang="en-US" baseline="0" dirty="0"/>
              <a:t>After 3 minutes… </a:t>
            </a:r>
          </a:p>
          <a:p>
            <a:pPr defTabSz="917235">
              <a:defRPr/>
            </a:pPr>
            <a:r>
              <a:rPr lang="en-US" b="1" baseline="0" dirty="0"/>
              <a:t>Note</a:t>
            </a:r>
            <a:r>
              <a:rPr lang="en-US" baseline="0" dirty="0"/>
              <a:t>: Just ask 1 participant to share the list..</a:t>
            </a:r>
            <a:endParaRPr lang="en-US" dirty="0"/>
          </a:p>
          <a:p>
            <a:r>
              <a:rPr lang="en-US" baseline="0" dirty="0"/>
              <a:t>Volunteers from the front row.</a:t>
            </a:r>
          </a:p>
          <a:p>
            <a:r>
              <a:rPr lang="en-US" b="1" baseline="0" dirty="0"/>
              <a:t>Tel</a:t>
            </a:r>
            <a:r>
              <a:rPr lang="en-US" baseline="0" dirty="0"/>
              <a:t>l: Alright 3 minutes is over let’s have a volunteer stand up and discuss the list they have made.</a:t>
            </a:r>
          </a:p>
          <a:p>
            <a:endParaRPr lang="en-US" baseline="0" dirty="0"/>
          </a:p>
          <a:p>
            <a:r>
              <a:rPr lang="en-US" baseline="0" dirty="0"/>
              <a:t>Thank you for participating..</a:t>
            </a:r>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22</a:t>
            </a:fld>
            <a:endParaRPr lang="en-US"/>
          </a:p>
        </p:txBody>
      </p:sp>
    </p:spTree>
    <p:extLst>
      <p:ext uri="{BB962C8B-B14F-4D97-AF65-F5344CB8AC3E}">
        <p14:creationId xmlns:p14="http://schemas.microsoft.com/office/powerpoint/2010/main" val="345349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a:t>
            </a:r>
            <a:r>
              <a:rPr lang="en-US" baseline="0" dirty="0"/>
              <a:t> following books, studies and website was used to create this power point presentation. </a:t>
            </a:r>
            <a:endParaRPr lang="en-US"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23</a:t>
            </a:fld>
            <a:endParaRPr lang="en-US"/>
          </a:p>
        </p:txBody>
      </p:sp>
    </p:spTree>
    <p:extLst>
      <p:ext uri="{BB962C8B-B14F-4D97-AF65-F5344CB8AC3E}">
        <p14:creationId xmlns:p14="http://schemas.microsoft.com/office/powerpoint/2010/main" val="597019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b="1" dirty="0"/>
              <a:t>TELL</a:t>
            </a:r>
            <a:r>
              <a:rPr lang="en-US" dirty="0"/>
              <a:t>:</a:t>
            </a:r>
            <a:r>
              <a:rPr lang="en-US" baseline="0" dirty="0"/>
              <a:t> Please raise your hand if you have any questions.</a:t>
            </a:r>
          </a:p>
          <a:p>
            <a:pPr defTabSz="917235">
              <a:defRPr/>
            </a:pPr>
            <a:r>
              <a:rPr lang="en-US" baseline="0" dirty="0"/>
              <a:t>As I end this class be reminded that the importance of managerial supervision in providing operational excellence, labor cost control and achieving productivity targets cannot be overstated.</a:t>
            </a:r>
          </a:p>
          <a:p>
            <a:pPr defTabSz="917235">
              <a:defRPr/>
            </a:pPr>
            <a:endParaRPr lang="en-US" baseline="0" dirty="0"/>
          </a:p>
          <a:p>
            <a:pPr defTabSz="917235">
              <a:defRPr/>
            </a:pPr>
            <a:r>
              <a:rPr lang="en-US" baseline="0" dirty="0"/>
              <a:t>A smooth cafeteria operation is dependent upon mainly on the manager’s commitment and expertise in planning, organizing, controlling, motivating employees and utilizing optimally all available tools. </a:t>
            </a:r>
          </a:p>
          <a:p>
            <a:pPr defTabSz="917235">
              <a:defRPr/>
            </a:pPr>
            <a:endParaRPr lang="en-US" baseline="0" dirty="0"/>
          </a:p>
          <a:p>
            <a:pPr defTabSz="917235">
              <a:defRPr/>
            </a:pPr>
            <a:r>
              <a:rPr lang="en-US" baseline="0" dirty="0"/>
              <a:t>Manager’s or supervisors need to inform employees from the start expectations and explain “why” behind a procedure in order to achieve high standard performance. </a:t>
            </a:r>
          </a:p>
          <a:p>
            <a:pPr defTabSz="917235">
              <a:defRPr/>
            </a:pPr>
            <a:endParaRPr lang="en-US" baseline="0" dirty="0"/>
          </a:p>
          <a:p>
            <a:pPr defTabSz="917235">
              <a:defRPr/>
            </a:pPr>
            <a:r>
              <a:rPr lang="en-US" baseline="0" dirty="0"/>
              <a:t>Finally for a successful operation a manager must communicate the task in such a way that it gets accepted by those who are supposed to perform that task. </a:t>
            </a:r>
          </a:p>
          <a:p>
            <a:pPr defTabSz="917235">
              <a:defRPr/>
            </a:pPr>
            <a:endParaRPr lang="en-US" baseline="0" dirty="0"/>
          </a:p>
          <a:p>
            <a:pPr defTabSz="917235">
              <a:defRPr/>
            </a:pPr>
            <a:r>
              <a:rPr lang="en-US" baseline="0" dirty="0"/>
              <a:t>Thank you for your time.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24</a:t>
            </a:fld>
            <a:endParaRPr lang="en-US"/>
          </a:p>
        </p:txBody>
      </p:sp>
    </p:spTree>
    <p:extLst>
      <p:ext uri="{BB962C8B-B14F-4D97-AF65-F5344CB8AC3E}">
        <p14:creationId xmlns:p14="http://schemas.microsoft.com/office/powerpoint/2010/main" val="110477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b="1" dirty="0"/>
              <a:t>TELL</a:t>
            </a:r>
            <a:r>
              <a:rPr lang="en-US" dirty="0"/>
              <a:t>:</a:t>
            </a:r>
            <a:r>
              <a:rPr lang="en-US" b="1" dirty="0"/>
              <a:t> </a:t>
            </a:r>
            <a:r>
              <a:rPr lang="en-US" dirty="0"/>
              <a:t>Step 6. Define a Task Schedule.</a:t>
            </a:r>
          </a:p>
          <a:p>
            <a:pPr eaLnBrk="1" hangingPunct="1"/>
            <a:r>
              <a:rPr lang="en-US" dirty="0"/>
              <a:t> When defining a task schedule, it simply asks that managers provide a more detailed step that is required to be able to complete a task. </a:t>
            </a:r>
          </a:p>
          <a:p>
            <a:pPr eaLnBrk="1" hangingPunct="1"/>
            <a:r>
              <a:rPr lang="en-US" dirty="0"/>
              <a:t>Let’s discuss an example of a Task Schedule. </a:t>
            </a:r>
            <a:endParaRPr lang="en-US" b="1" dirty="0"/>
          </a:p>
          <a:p>
            <a:pPr eaLnBrk="1" hangingPunct="1"/>
            <a:r>
              <a:rPr lang="en-US" dirty="0"/>
              <a:t>The following task schedules are examples for the most common work stations and cleaning procedures performed in cafeterias. </a:t>
            </a:r>
            <a:endParaRPr lang="en-US" b="1" dirty="0"/>
          </a:p>
          <a:p>
            <a:pPr eaLnBrk="1" hangingPunct="1"/>
            <a:r>
              <a:rPr lang="en-US" dirty="0"/>
              <a:t>Task descriptions must be written in detail for each job duty. The description should also provide an expected outcome of the completed task. </a:t>
            </a:r>
          </a:p>
          <a:p>
            <a:pPr eaLnBrk="1" hangingPunct="1"/>
            <a:r>
              <a:rPr lang="en-US" dirty="0"/>
              <a:t>For example, on the Work</a:t>
            </a:r>
            <a:r>
              <a:rPr lang="en-US" baseline="0" dirty="0"/>
              <a:t> Schedule form 2381, you can write, ‘Break-down a meal service line”, however on the individual work schedule you can include the details such as </a:t>
            </a:r>
            <a:endParaRPr lang="en-US" dirty="0"/>
          </a:p>
          <a:p>
            <a:pPr eaLnBrk="1" hangingPunct="1"/>
            <a:r>
              <a:rPr lang="en-US" dirty="0"/>
              <a:t>A  task schedule makes the job easier for employees, managers and supervisors and helps to maintain good standards. </a:t>
            </a:r>
          </a:p>
          <a:p>
            <a:pPr eaLnBrk="1" hangingPunct="1"/>
            <a:endParaRPr lang="en-US" dirty="0"/>
          </a:p>
          <a:p>
            <a:r>
              <a:rPr lang="en-US" b="1" dirty="0"/>
              <a:t>TELL</a:t>
            </a:r>
            <a:r>
              <a:rPr lang="en-US" dirty="0"/>
              <a:t>: “PANNING OF FOOD” seems effortless or a very simple task. However, “PANNING OF FOOD” needs detail and attention that affects compliance in food safety as well as production when done incorrectly. A chronological task needs to be followed in order to perform this particular task. </a:t>
            </a:r>
          </a:p>
          <a:p>
            <a:endParaRPr lang="en-US" baseline="0" dirty="0"/>
          </a:p>
          <a:p>
            <a:pPr eaLnBrk="1" hangingPunct="1"/>
            <a:r>
              <a:rPr lang="en-US" baseline="0" dirty="0"/>
              <a:t>Click on the next page for example.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TELL</a:t>
            </a:r>
            <a:r>
              <a:rPr lang="en-US" sz="1000" dirty="0"/>
              <a:t>: I hope that the previous slide</a:t>
            </a:r>
            <a:r>
              <a:rPr lang="en-US" sz="1000" baseline="0" dirty="0"/>
              <a:t> provided some insight on some of the “why” questions in your mind on how our labor hours are allocated. </a:t>
            </a:r>
            <a:endParaRPr lang="en-US" sz="1000" dirty="0"/>
          </a:p>
          <a:p>
            <a:r>
              <a:rPr lang="en-US" sz="1000" b="1" dirty="0"/>
              <a:t>TELL</a:t>
            </a:r>
            <a:r>
              <a:rPr lang="en-US" sz="1000" dirty="0"/>
              <a:t>: Now we move on to the eight steps required to be able to complete a work schedule. </a:t>
            </a:r>
          </a:p>
          <a:p>
            <a:pPr eaLnBrk="1" hangingPunct="1"/>
            <a:r>
              <a:rPr lang="en-US" sz="1000" dirty="0"/>
              <a:t>Step 1. Obtain the bell schedule. Keep in mind the minimum days, you might want to have a separate work schedule just for this day .</a:t>
            </a:r>
          </a:p>
          <a:p>
            <a:pPr eaLnBrk="1" hangingPunct="1"/>
            <a:r>
              <a:rPr lang="en-US" sz="1000" dirty="0"/>
              <a:t>This is vital to setting the period of time for which employees must be present in the operation.  Obtain the serving schedules for all programs including After School service</a:t>
            </a:r>
          </a:p>
          <a:p>
            <a:pPr eaLnBrk="1" hangingPunct="1"/>
            <a:r>
              <a:rPr lang="en-US" sz="1000" dirty="0"/>
              <a:t>Step 2. In order to calculate the daily participation at each meal period you will need to know this information.  ADA helps you determine opportunities</a:t>
            </a:r>
            <a:r>
              <a:rPr lang="en-US" sz="1000" baseline="0" dirty="0"/>
              <a:t> </a:t>
            </a:r>
            <a:r>
              <a:rPr lang="en-US" sz="1000" dirty="0"/>
              <a:t>for improvement in the number of meals served,</a:t>
            </a:r>
            <a:r>
              <a:rPr lang="en-US" sz="1000" baseline="0" dirty="0"/>
              <a:t> i</a:t>
            </a:r>
            <a:r>
              <a:rPr lang="en-US" sz="1000" dirty="0"/>
              <a:t>f you are not serving 70% or more of your daily population attending school. </a:t>
            </a:r>
          </a:p>
          <a:p>
            <a:pPr defTabSz="917235">
              <a:defRPr/>
            </a:pPr>
            <a:r>
              <a:rPr lang="en-US" sz="1000" dirty="0"/>
              <a:t>Step 3. The ADP for each meal period must be used in determining the number of hours and staff needed at each period.  Keep in mind the manager, senior and any other 6.5-hour workers should be accounted for first.  The manager should be the opening worker, preparer and server for early breakfast in operations where very low participation exists</a:t>
            </a:r>
            <a:r>
              <a:rPr lang="en-US" sz="1000" baseline="0" dirty="0"/>
              <a:t> or for BIC.</a:t>
            </a:r>
            <a:r>
              <a:rPr lang="en-US" sz="1000" dirty="0"/>
              <a:t> Step 4, you must compile the information relating to the current staff.  Pull together the staffing list, the classification of each employee and the work hours for each employee. </a:t>
            </a:r>
          </a:p>
          <a:p>
            <a:pPr defTabSz="914300" eaLnBrk="1" hangingPunct="1">
              <a:defRPr/>
            </a:pPr>
            <a:r>
              <a:rPr lang="en-US" sz="1000" dirty="0"/>
              <a:t>Step 5.</a:t>
            </a:r>
            <a:r>
              <a:rPr lang="en-US" sz="1000" baseline="0" dirty="0"/>
              <a:t> When analyzing cafeteria operations, keep in mind what happens in a day’s operation or weekly basis depending on the menu cycle. </a:t>
            </a:r>
          </a:p>
          <a:p>
            <a:pPr defTabSz="914300" eaLnBrk="1" hangingPunct="1">
              <a:defRPr/>
            </a:pPr>
            <a:r>
              <a:rPr lang="en-US" sz="1000" dirty="0"/>
              <a:t>Step 6. Define a Task Schedule,</a:t>
            </a:r>
            <a:r>
              <a:rPr lang="en-US" sz="1000" baseline="0" dirty="0"/>
              <a:t> it</a:t>
            </a:r>
            <a:r>
              <a:rPr lang="en-US" sz="1000" dirty="0"/>
              <a:t> simply asks that managers provide a more detailed step that is required to be able to complete a task. (</a:t>
            </a:r>
            <a:r>
              <a:rPr lang="en-US" sz="1000" b="1" dirty="0"/>
              <a:t>examples will be provided</a:t>
            </a:r>
            <a:r>
              <a:rPr lang="en-US" sz="1000" b="1" baseline="0" dirty="0"/>
              <a:t> later</a:t>
            </a:r>
            <a:r>
              <a:rPr lang="en-US" sz="1000" baseline="0" dirty="0"/>
              <a:t>)</a:t>
            </a:r>
            <a:endParaRPr lang="en-US" sz="1000" dirty="0"/>
          </a:p>
          <a:p>
            <a:pPr defTabSz="917235" eaLnBrk="1" hangingPunct="1">
              <a:defRPr/>
            </a:pPr>
            <a:r>
              <a:rPr lang="en-US" sz="1000" dirty="0"/>
              <a:t>Step 7, sequenced tasks with time duration. </a:t>
            </a:r>
            <a:r>
              <a:rPr lang="en-US" sz="1000" baseline="0" dirty="0"/>
              <a:t> </a:t>
            </a:r>
            <a:r>
              <a:rPr lang="en-US" sz="1000" dirty="0"/>
              <a:t>When determining the length of time, utilize the average number of minutes required to perform the task between the fastest, medium and slowest workers. This method can be utilized when the time and motion study is not available. </a:t>
            </a:r>
            <a:r>
              <a:rPr lang="en-US" sz="1000" baseline="0" dirty="0"/>
              <a:t> </a:t>
            </a:r>
            <a:r>
              <a:rPr lang="en-US" sz="1000" b="0" dirty="0"/>
              <a:t>Lastly,</a:t>
            </a:r>
            <a:r>
              <a:rPr lang="en-US" sz="1000" b="0" baseline="0" dirty="0"/>
              <a:t> evaluate the effectiveness of the work schedule </a:t>
            </a:r>
          </a:p>
          <a:p>
            <a:pPr eaLnBrk="1" hangingPunct="1"/>
            <a:r>
              <a:rPr lang="en-US" sz="1000" b="1" baseline="0" dirty="0"/>
              <a:t>ASK: </a:t>
            </a:r>
            <a:r>
              <a:rPr lang="en-US" sz="1000" b="0" baseline="0" dirty="0"/>
              <a:t>In what way(s) can you evaluate that work schedule you have made is effective?</a:t>
            </a:r>
          </a:p>
          <a:p>
            <a:pPr eaLnBrk="1" hangingPunct="1"/>
            <a:r>
              <a:rPr lang="en-US" sz="1000" b="1" baseline="0" dirty="0"/>
              <a:t>Possible Answer: </a:t>
            </a:r>
            <a:r>
              <a:rPr lang="en-US" sz="1000" b="0" baseline="0" dirty="0"/>
              <a:t>As a manager, I can choose a day or time frame from the work schedule and shadow the employee to see if the tasks being completed on that day and time frame matches the tasks written on the work schedule.        </a:t>
            </a:r>
            <a:r>
              <a:rPr lang="en-US" sz="1000" b="1" dirty="0"/>
              <a:t>Tell: </a:t>
            </a:r>
            <a:r>
              <a:rPr lang="en-US" sz="1000" b="0" dirty="0"/>
              <a:t>Thank you for</a:t>
            </a:r>
            <a:r>
              <a:rPr lang="en-US" sz="1000" b="0" baseline="0" dirty="0"/>
              <a:t> participating.</a:t>
            </a:r>
            <a:endParaRPr lang="en-US" sz="1000" b="0" dirty="0"/>
          </a:p>
          <a:p>
            <a:pPr eaLnBrk="1" hangingPunct="1"/>
            <a:endParaRPr lang="en-US" sz="1000" dirty="0"/>
          </a:p>
          <a:p>
            <a:pPr defTabSz="914300" eaLnBrk="1" hangingPunct="1">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4</a:t>
            </a:fld>
            <a:endParaRPr lang="en-US"/>
          </a:p>
        </p:txBody>
      </p:sp>
    </p:spTree>
    <p:extLst>
      <p:ext uri="{BB962C8B-B14F-4D97-AF65-F5344CB8AC3E}">
        <p14:creationId xmlns:p14="http://schemas.microsoft.com/office/powerpoint/2010/main" val="308528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TELL</a:t>
            </a:r>
            <a:r>
              <a:rPr lang="en-US" sz="1000" dirty="0"/>
              <a:t>: I hope that the previous slide</a:t>
            </a:r>
            <a:r>
              <a:rPr lang="en-US" sz="1000" baseline="0" dirty="0"/>
              <a:t> provided some insight on some of the “why” questions in your mind on how our labor hours are allocated. </a:t>
            </a:r>
            <a:endParaRPr lang="en-US" sz="1000" dirty="0"/>
          </a:p>
          <a:p>
            <a:r>
              <a:rPr lang="en-US" sz="1000" b="1" dirty="0"/>
              <a:t>TELL</a:t>
            </a:r>
            <a:r>
              <a:rPr lang="en-US" sz="1000" dirty="0"/>
              <a:t>: Now we move on to the eight steps required to be able to complete a work schedule. </a:t>
            </a:r>
          </a:p>
          <a:p>
            <a:pPr eaLnBrk="1" hangingPunct="1"/>
            <a:r>
              <a:rPr lang="en-US" sz="1000" dirty="0"/>
              <a:t>Step 1. Obtain the bell schedule. Keep in mind the minimum days, you might want to have a separate work schedule just for this day .</a:t>
            </a:r>
          </a:p>
          <a:p>
            <a:pPr eaLnBrk="1" hangingPunct="1"/>
            <a:r>
              <a:rPr lang="en-US" sz="1000" dirty="0"/>
              <a:t>This is vital to setting the period of time for which employees must be present in the operation.  Obtain the serving schedules for all programs including After School service</a:t>
            </a:r>
          </a:p>
          <a:p>
            <a:pPr eaLnBrk="1" hangingPunct="1"/>
            <a:r>
              <a:rPr lang="en-US" sz="1000" dirty="0"/>
              <a:t>Step 2. In order to calculate the daily participation at each meal period you will need to know this information.  ADA helps you determine opportunities</a:t>
            </a:r>
            <a:r>
              <a:rPr lang="en-US" sz="1000" baseline="0" dirty="0"/>
              <a:t> </a:t>
            </a:r>
            <a:r>
              <a:rPr lang="en-US" sz="1000" dirty="0"/>
              <a:t>for improvement in the number of meals served,</a:t>
            </a:r>
            <a:r>
              <a:rPr lang="en-US" sz="1000" baseline="0" dirty="0"/>
              <a:t> i</a:t>
            </a:r>
            <a:r>
              <a:rPr lang="en-US" sz="1000" dirty="0"/>
              <a:t>f you are not serving 70% or more of your daily population attending school. </a:t>
            </a:r>
          </a:p>
          <a:p>
            <a:pPr defTabSz="917235">
              <a:defRPr/>
            </a:pPr>
            <a:r>
              <a:rPr lang="en-US" sz="1000" dirty="0"/>
              <a:t>Step 3. The ADP for each meal period must be used in determining the number of hours and staff needed at each period.  Keep in mind the manager, senior and any other 6.5-hour workers should be accounted for first.  The manager should be the opening worker, preparer and server for early breakfast in operations where very low participation exists</a:t>
            </a:r>
            <a:r>
              <a:rPr lang="en-US" sz="1000" baseline="0" dirty="0"/>
              <a:t> or for BIC.</a:t>
            </a:r>
            <a:r>
              <a:rPr lang="en-US" sz="1000" dirty="0"/>
              <a:t> Step 4, you must compile the information relating to the current staff.  Pull together the staffing list, the classification of each employee and the work hours for each employee. </a:t>
            </a:r>
          </a:p>
          <a:p>
            <a:pPr defTabSz="914300" eaLnBrk="1" hangingPunct="1">
              <a:defRPr/>
            </a:pPr>
            <a:r>
              <a:rPr lang="en-US" sz="1000" dirty="0"/>
              <a:t>Step 5.</a:t>
            </a:r>
            <a:r>
              <a:rPr lang="en-US" sz="1000" baseline="0" dirty="0"/>
              <a:t> When analyzing cafeteria operations, keep in mind what happens in a day’s operation or weekly basis depending on the menu cycle. </a:t>
            </a:r>
          </a:p>
          <a:p>
            <a:pPr defTabSz="914300" eaLnBrk="1" hangingPunct="1">
              <a:defRPr/>
            </a:pPr>
            <a:r>
              <a:rPr lang="en-US" sz="1000" dirty="0"/>
              <a:t>Step 6. Define a Task Schedule,</a:t>
            </a:r>
            <a:r>
              <a:rPr lang="en-US" sz="1000" baseline="0" dirty="0"/>
              <a:t> it</a:t>
            </a:r>
            <a:r>
              <a:rPr lang="en-US" sz="1000" dirty="0"/>
              <a:t> simply asks that managers provide a more detailed step that is required to be able to complete a task. (</a:t>
            </a:r>
            <a:r>
              <a:rPr lang="en-US" sz="1000" b="1" dirty="0"/>
              <a:t>examples will be provided</a:t>
            </a:r>
            <a:r>
              <a:rPr lang="en-US" sz="1000" b="1" baseline="0" dirty="0"/>
              <a:t> later</a:t>
            </a:r>
            <a:r>
              <a:rPr lang="en-US" sz="1000" baseline="0" dirty="0"/>
              <a:t>)</a:t>
            </a:r>
            <a:endParaRPr lang="en-US" sz="1000" dirty="0"/>
          </a:p>
          <a:p>
            <a:pPr defTabSz="917235" eaLnBrk="1" hangingPunct="1">
              <a:defRPr/>
            </a:pPr>
            <a:r>
              <a:rPr lang="en-US" sz="1000" dirty="0"/>
              <a:t>Step 7, sequenced tasks with time duration. </a:t>
            </a:r>
            <a:r>
              <a:rPr lang="en-US" sz="1000" baseline="0" dirty="0"/>
              <a:t> </a:t>
            </a:r>
            <a:r>
              <a:rPr lang="en-US" sz="1000" dirty="0"/>
              <a:t>When determining the length of time, utilize the average number of minutes required to perform the task between the fastest, medium and slowest workers. This method can be utilized when the time and motion study is not available. </a:t>
            </a:r>
            <a:r>
              <a:rPr lang="en-US" sz="1000" baseline="0" dirty="0"/>
              <a:t> </a:t>
            </a:r>
            <a:r>
              <a:rPr lang="en-US" sz="1000" b="0" dirty="0"/>
              <a:t>Lastly,</a:t>
            </a:r>
            <a:r>
              <a:rPr lang="en-US" sz="1000" b="0" baseline="0" dirty="0"/>
              <a:t> evaluate the effectiveness of the work schedule </a:t>
            </a:r>
          </a:p>
          <a:p>
            <a:pPr eaLnBrk="1" hangingPunct="1"/>
            <a:r>
              <a:rPr lang="en-US" sz="1000" b="1" baseline="0" dirty="0"/>
              <a:t>ASK: </a:t>
            </a:r>
            <a:r>
              <a:rPr lang="en-US" sz="1000" b="0" baseline="0" dirty="0"/>
              <a:t>In what way(s) can you evaluate that work schedule you have made is effective?</a:t>
            </a:r>
          </a:p>
          <a:p>
            <a:pPr eaLnBrk="1" hangingPunct="1"/>
            <a:r>
              <a:rPr lang="en-US" sz="1000" b="1" baseline="0" dirty="0"/>
              <a:t>Possible Answer: </a:t>
            </a:r>
            <a:r>
              <a:rPr lang="en-US" sz="1000" b="0" baseline="0" dirty="0"/>
              <a:t>As a manager, I can choose a day or time frame from the work schedule and shadow the employee to see if the tasks being completed on that day and time frame matches the tasks written on the work schedule.        </a:t>
            </a:r>
            <a:r>
              <a:rPr lang="en-US" sz="1000" b="1" dirty="0"/>
              <a:t>Tell: </a:t>
            </a:r>
            <a:r>
              <a:rPr lang="en-US" sz="1000" b="0" dirty="0"/>
              <a:t>Thank you for</a:t>
            </a:r>
            <a:r>
              <a:rPr lang="en-US" sz="1000" b="0" baseline="0" dirty="0"/>
              <a:t> participating.</a:t>
            </a:r>
            <a:endParaRPr lang="en-US" sz="1000" b="0" dirty="0"/>
          </a:p>
          <a:p>
            <a:pPr eaLnBrk="1" hangingPunct="1"/>
            <a:endParaRPr lang="en-US" sz="1000" dirty="0"/>
          </a:p>
          <a:p>
            <a:pPr defTabSz="914300" eaLnBrk="1" hangingPunct="1">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5</a:t>
            </a:fld>
            <a:endParaRPr lang="en-US"/>
          </a:p>
        </p:txBody>
      </p:sp>
    </p:spTree>
    <p:extLst>
      <p:ext uri="{BB962C8B-B14F-4D97-AF65-F5344CB8AC3E}">
        <p14:creationId xmlns:p14="http://schemas.microsoft.com/office/powerpoint/2010/main" val="22986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TELL</a:t>
            </a:r>
            <a:r>
              <a:rPr lang="en-US" sz="1000" dirty="0"/>
              <a:t>: I hope that the previous slide</a:t>
            </a:r>
            <a:r>
              <a:rPr lang="en-US" sz="1000" baseline="0" dirty="0"/>
              <a:t> provided some insight on some of the “why” questions in your mind on how our labor hours are allocated. </a:t>
            </a:r>
            <a:endParaRPr lang="en-US" sz="1000" dirty="0"/>
          </a:p>
          <a:p>
            <a:r>
              <a:rPr lang="en-US" sz="1000" b="1" dirty="0"/>
              <a:t>TELL</a:t>
            </a:r>
            <a:r>
              <a:rPr lang="en-US" sz="1000" dirty="0"/>
              <a:t>: Now we move on to the eight steps required to be able to complete a work schedule. </a:t>
            </a:r>
          </a:p>
          <a:p>
            <a:pPr eaLnBrk="1" hangingPunct="1"/>
            <a:r>
              <a:rPr lang="en-US" sz="1000" dirty="0"/>
              <a:t>Step 1. Obtain the bell schedule. Keep in mind the minimum days, you might want to have a separate work schedule just for this day .</a:t>
            </a:r>
          </a:p>
          <a:p>
            <a:pPr eaLnBrk="1" hangingPunct="1"/>
            <a:r>
              <a:rPr lang="en-US" sz="1000" dirty="0"/>
              <a:t>This is vital to setting the period of time for which employees must be present in the operation.  Obtain the serving schedules for all programs including After School service</a:t>
            </a:r>
          </a:p>
          <a:p>
            <a:pPr eaLnBrk="1" hangingPunct="1"/>
            <a:r>
              <a:rPr lang="en-US" sz="1000" dirty="0"/>
              <a:t>Step 2. In order to calculate the daily participation at each meal period you will need to know this information.  ADA helps you determine opportunities</a:t>
            </a:r>
            <a:r>
              <a:rPr lang="en-US" sz="1000" baseline="0" dirty="0"/>
              <a:t> </a:t>
            </a:r>
            <a:r>
              <a:rPr lang="en-US" sz="1000" dirty="0"/>
              <a:t>for improvement in the number of meals served,</a:t>
            </a:r>
            <a:r>
              <a:rPr lang="en-US" sz="1000" baseline="0" dirty="0"/>
              <a:t> i</a:t>
            </a:r>
            <a:r>
              <a:rPr lang="en-US" sz="1000" dirty="0"/>
              <a:t>f you are not serving 70% or more of your daily population attending school. </a:t>
            </a:r>
          </a:p>
          <a:p>
            <a:pPr defTabSz="917235">
              <a:defRPr/>
            </a:pPr>
            <a:r>
              <a:rPr lang="en-US" sz="1000" dirty="0"/>
              <a:t>Step 3. The ADP for each meal period must be used in determining the number of hours and staff needed at each period.  Keep in mind the manager, senior and any other 6.5-hour workers should be accounted for first.  The manager should be the opening worker, preparer and server for early breakfast in operations where very low participation exists</a:t>
            </a:r>
            <a:r>
              <a:rPr lang="en-US" sz="1000" baseline="0" dirty="0"/>
              <a:t> or for BIC.</a:t>
            </a:r>
            <a:r>
              <a:rPr lang="en-US" sz="1000" dirty="0"/>
              <a:t> Step 4, you must compile the information relating to the current staff.  Pull together the staffing list, the classification of each employee and the work hours for each employee. </a:t>
            </a:r>
          </a:p>
          <a:p>
            <a:pPr defTabSz="914300" eaLnBrk="1" hangingPunct="1">
              <a:defRPr/>
            </a:pPr>
            <a:r>
              <a:rPr lang="en-US" sz="1000" dirty="0"/>
              <a:t>Step 5.</a:t>
            </a:r>
            <a:r>
              <a:rPr lang="en-US" sz="1000" baseline="0" dirty="0"/>
              <a:t> When analyzing cafeteria operations, keep in mind what happens in a day’s operation or weekly basis depending on the menu cycle. </a:t>
            </a:r>
          </a:p>
          <a:p>
            <a:pPr defTabSz="914300" eaLnBrk="1" hangingPunct="1">
              <a:defRPr/>
            </a:pPr>
            <a:r>
              <a:rPr lang="en-US" sz="1000" dirty="0"/>
              <a:t>Step 6. Define a Task Schedule,</a:t>
            </a:r>
            <a:r>
              <a:rPr lang="en-US" sz="1000" baseline="0" dirty="0"/>
              <a:t> it</a:t>
            </a:r>
            <a:r>
              <a:rPr lang="en-US" sz="1000" dirty="0"/>
              <a:t> simply asks that managers provide a more detailed step that is required to be able to complete a task. (</a:t>
            </a:r>
            <a:r>
              <a:rPr lang="en-US" sz="1000" b="1" dirty="0"/>
              <a:t>examples will be provided</a:t>
            </a:r>
            <a:r>
              <a:rPr lang="en-US" sz="1000" b="1" baseline="0" dirty="0"/>
              <a:t> later</a:t>
            </a:r>
            <a:r>
              <a:rPr lang="en-US" sz="1000" baseline="0" dirty="0"/>
              <a:t>)</a:t>
            </a:r>
            <a:endParaRPr lang="en-US" sz="1000" dirty="0"/>
          </a:p>
          <a:p>
            <a:pPr defTabSz="917235" eaLnBrk="1" hangingPunct="1">
              <a:defRPr/>
            </a:pPr>
            <a:r>
              <a:rPr lang="en-US" sz="1000" dirty="0"/>
              <a:t>Step 7, sequenced tasks with time duration. </a:t>
            </a:r>
            <a:r>
              <a:rPr lang="en-US" sz="1000" baseline="0" dirty="0"/>
              <a:t> </a:t>
            </a:r>
            <a:r>
              <a:rPr lang="en-US" sz="1000" dirty="0"/>
              <a:t>When determining the length of time, utilize the average number of minutes required to perform the task between the fastest, medium and slowest workers. This method can be utilized when the time and motion study is not available. </a:t>
            </a:r>
            <a:r>
              <a:rPr lang="en-US" sz="1000" baseline="0" dirty="0"/>
              <a:t> </a:t>
            </a:r>
            <a:r>
              <a:rPr lang="en-US" sz="1000" b="0" dirty="0"/>
              <a:t>Lastly,</a:t>
            </a:r>
            <a:r>
              <a:rPr lang="en-US" sz="1000" b="0" baseline="0" dirty="0"/>
              <a:t> evaluate the effectiveness of the work schedule </a:t>
            </a:r>
          </a:p>
          <a:p>
            <a:pPr eaLnBrk="1" hangingPunct="1"/>
            <a:r>
              <a:rPr lang="en-US" sz="1000" b="1" baseline="0" dirty="0"/>
              <a:t>ASK: </a:t>
            </a:r>
            <a:r>
              <a:rPr lang="en-US" sz="1000" b="0" baseline="0" dirty="0"/>
              <a:t>In what way(s) can you evaluate that work schedule you have made is effective?</a:t>
            </a:r>
          </a:p>
          <a:p>
            <a:pPr eaLnBrk="1" hangingPunct="1"/>
            <a:r>
              <a:rPr lang="en-US" sz="1000" b="1" baseline="0" dirty="0"/>
              <a:t>Possible Answer: </a:t>
            </a:r>
            <a:r>
              <a:rPr lang="en-US" sz="1000" b="0" baseline="0" dirty="0"/>
              <a:t>As a manager, I can choose a day or time frame from the work schedule and shadow the employee to see if the tasks being completed on that day and time frame matches the tasks written on the work schedule.        </a:t>
            </a:r>
            <a:r>
              <a:rPr lang="en-US" sz="1000" b="1" dirty="0"/>
              <a:t>Tell: </a:t>
            </a:r>
            <a:r>
              <a:rPr lang="en-US" sz="1000" b="0" dirty="0"/>
              <a:t>Thank you for</a:t>
            </a:r>
            <a:r>
              <a:rPr lang="en-US" sz="1000" b="0" baseline="0" dirty="0"/>
              <a:t> participating.</a:t>
            </a:r>
            <a:endParaRPr lang="en-US" sz="1000" b="0" dirty="0"/>
          </a:p>
          <a:p>
            <a:pPr eaLnBrk="1" hangingPunct="1"/>
            <a:endParaRPr lang="en-US" sz="1000" dirty="0"/>
          </a:p>
          <a:p>
            <a:pPr defTabSz="914300" eaLnBrk="1" hangingPunct="1">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6</a:t>
            </a:fld>
            <a:endParaRPr lang="en-US"/>
          </a:p>
        </p:txBody>
      </p:sp>
    </p:spTree>
    <p:extLst>
      <p:ext uri="{BB962C8B-B14F-4D97-AF65-F5344CB8AC3E}">
        <p14:creationId xmlns:p14="http://schemas.microsoft.com/office/powerpoint/2010/main" val="43203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TELL</a:t>
            </a:r>
            <a:r>
              <a:rPr lang="en-US" sz="1000" dirty="0"/>
              <a:t>: I hope that the previous slide</a:t>
            </a:r>
            <a:r>
              <a:rPr lang="en-US" sz="1000" baseline="0" dirty="0"/>
              <a:t> provided some insight on some of the “why” questions in your mind on how our labor hours are allocated. </a:t>
            </a:r>
            <a:endParaRPr lang="en-US" sz="1000" dirty="0"/>
          </a:p>
          <a:p>
            <a:r>
              <a:rPr lang="en-US" sz="1000" b="1" dirty="0"/>
              <a:t>TELL</a:t>
            </a:r>
            <a:r>
              <a:rPr lang="en-US" sz="1000" dirty="0"/>
              <a:t>: Now we move on to the eight steps required to be able to complete a work schedule. </a:t>
            </a:r>
          </a:p>
          <a:p>
            <a:pPr eaLnBrk="1" hangingPunct="1"/>
            <a:r>
              <a:rPr lang="en-US" sz="1000" dirty="0"/>
              <a:t>Step 1. Obtain the bell schedule. Keep in mind the minimum days, you might want to have a separate work schedule just for this day .</a:t>
            </a:r>
          </a:p>
          <a:p>
            <a:pPr eaLnBrk="1" hangingPunct="1"/>
            <a:r>
              <a:rPr lang="en-US" sz="1000" dirty="0"/>
              <a:t>This is vital to setting the period of time for which employees must be present in the operation.  Obtain the serving schedules for all programs including After School service</a:t>
            </a:r>
          </a:p>
          <a:p>
            <a:pPr eaLnBrk="1" hangingPunct="1"/>
            <a:r>
              <a:rPr lang="en-US" sz="1000" dirty="0"/>
              <a:t>Step 2. In order to calculate the daily participation at each meal period you will need to know this information.  ADA helps you determine opportunities</a:t>
            </a:r>
            <a:r>
              <a:rPr lang="en-US" sz="1000" baseline="0" dirty="0"/>
              <a:t> </a:t>
            </a:r>
            <a:r>
              <a:rPr lang="en-US" sz="1000" dirty="0"/>
              <a:t>for improvement in the number of meals served,</a:t>
            </a:r>
            <a:r>
              <a:rPr lang="en-US" sz="1000" baseline="0" dirty="0"/>
              <a:t> i</a:t>
            </a:r>
            <a:r>
              <a:rPr lang="en-US" sz="1000" dirty="0"/>
              <a:t>f you are not serving 70% or more of your daily population attending school. </a:t>
            </a:r>
          </a:p>
          <a:p>
            <a:pPr defTabSz="917235">
              <a:defRPr/>
            </a:pPr>
            <a:r>
              <a:rPr lang="en-US" sz="1000" dirty="0"/>
              <a:t>Step 3. The ADP for each meal period must be used in determining the number of hours and staff needed at each period.  Keep in mind the manager, senior and any other 6.5-hour workers should be accounted for first.  The manager should be the opening worker, preparer and server for early breakfast in operations where very low participation exists</a:t>
            </a:r>
            <a:r>
              <a:rPr lang="en-US" sz="1000" baseline="0" dirty="0"/>
              <a:t> or for BIC.</a:t>
            </a:r>
            <a:r>
              <a:rPr lang="en-US" sz="1000" dirty="0"/>
              <a:t> Step 4, you must compile the information relating to the current staff.  Pull together the staffing list, the classification of each employee and the work hours for each employee. </a:t>
            </a:r>
          </a:p>
          <a:p>
            <a:pPr defTabSz="914300" eaLnBrk="1" hangingPunct="1">
              <a:defRPr/>
            </a:pPr>
            <a:r>
              <a:rPr lang="en-US" sz="1000" dirty="0"/>
              <a:t>Step 5.</a:t>
            </a:r>
            <a:r>
              <a:rPr lang="en-US" sz="1000" baseline="0" dirty="0"/>
              <a:t> When analyzing cafeteria operations, keep in mind what happens in a day’s operation or weekly basis depending on the menu cycle. </a:t>
            </a:r>
          </a:p>
          <a:p>
            <a:pPr defTabSz="914300" eaLnBrk="1" hangingPunct="1">
              <a:defRPr/>
            </a:pPr>
            <a:r>
              <a:rPr lang="en-US" sz="1000" dirty="0"/>
              <a:t>Step 6. Define a Task Schedule,</a:t>
            </a:r>
            <a:r>
              <a:rPr lang="en-US" sz="1000" baseline="0" dirty="0"/>
              <a:t> it</a:t>
            </a:r>
            <a:r>
              <a:rPr lang="en-US" sz="1000" dirty="0"/>
              <a:t> simply asks that managers provide a more detailed step that is required to be able to complete a task. (</a:t>
            </a:r>
            <a:r>
              <a:rPr lang="en-US" sz="1000" b="1" dirty="0"/>
              <a:t>examples will be provided</a:t>
            </a:r>
            <a:r>
              <a:rPr lang="en-US" sz="1000" b="1" baseline="0" dirty="0"/>
              <a:t> later</a:t>
            </a:r>
            <a:r>
              <a:rPr lang="en-US" sz="1000" baseline="0" dirty="0"/>
              <a:t>)</a:t>
            </a:r>
            <a:endParaRPr lang="en-US" sz="1000" dirty="0"/>
          </a:p>
          <a:p>
            <a:pPr defTabSz="917235" eaLnBrk="1" hangingPunct="1">
              <a:defRPr/>
            </a:pPr>
            <a:r>
              <a:rPr lang="en-US" sz="1000" dirty="0"/>
              <a:t>Step 7, sequenced tasks with time duration. </a:t>
            </a:r>
            <a:r>
              <a:rPr lang="en-US" sz="1000" baseline="0" dirty="0"/>
              <a:t> </a:t>
            </a:r>
            <a:r>
              <a:rPr lang="en-US" sz="1000" dirty="0"/>
              <a:t>When determining the length of time, utilize the average number of minutes required to perform the task between the fastest, medium and slowest workers. This method can be utilized when the time and motion study is not available. </a:t>
            </a:r>
            <a:r>
              <a:rPr lang="en-US" sz="1000" baseline="0" dirty="0"/>
              <a:t> </a:t>
            </a:r>
            <a:r>
              <a:rPr lang="en-US" sz="1000" b="0" dirty="0"/>
              <a:t>Lastly,</a:t>
            </a:r>
            <a:r>
              <a:rPr lang="en-US" sz="1000" b="0" baseline="0" dirty="0"/>
              <a:t> evaluate the effectiveness of the work schedule </a:t>
            </a:r>
          </a:p>
          <a:p>
            <a:pPr eaLnBrk="1" hangingPunct="1"/>
            <a:r>
              <a:rPr lang="en-US" sz="1000" b="1" baseline="0" dirty="0"/>
              <a:t>ASK: </a:t>
            </a:r>
            <a:r>
              <a:rPr lang="en-US" sz="1000" b="0" baseline="0" dirty="0"/>
              <a:t>In what way(s) can you evaluate that work schedule you have made is effective?</a:t>
            </a:r>
          </a:p>
          <a:p>
            <a:pPr eaLnBrk="1" hangingPunct="1"/>
            <a:r>
              <a:rPr lang="en-US" sz="1000" b="1" baseline="0" dirty="0"/>
              <a:t>Possible Answer: </a:t>
            </a:r>
            <a:r>
              <a:rPr lang="en-US" sz="1000" b="0" baseline="0" dirty="0"/>
              <a:t>As a manager, I can choose a day or time frame from the work schedule and shadow the employee to see if the tasks being completed on that day and time frame matches the tasks written on the work schedule.        </a:t>
            </a:r>
            <a:r>
              <a:rPr lang="en-US" sz="1000" b="1" dirty="0"/>
              <a:t>Tell: </a:t>
            </a:r>
            <a:r>
              <a:rPr lang="en-US" sz="1000" b="0" dirty="0"/>
              <a:t>Thank you for</a:t>
            </a:r>
            <a:r>
              <a:rPr lang="en-US" sz="1000" b="0" baseline="0" dirty="0"/>
              <a:t> participating.</a:t>
            </a:r>
            <a:endParaRPr lang="en-US" sz="1000" b="0" dirty="0"/>
          </a:p>
          <a:p>
            <a:pPr eaLnBrk="1" hangingPunct="1"/>
            <a:endParaRPr lang="en-US" sz="1000" dirty="0"/>
          </a:p>
          <a:p>
            <a:pPr defTabSz="914300" eaLnBrk="1" hangingPunct="1">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7</a:t>
            </a:fld>
            <a:endParaRPr lang="en-US"/>
          </a:p>
        </p:txBody>
      </p:sp>
    </p:spTree>
    <p:extLst>
      <p:ext uri="{BB962C8B-B14F-4D97-AF65-F5344CB8AC3E}">
        <p14:creationId xmlns:p14="http://schemas.microsoft.com/office/powerpoint/2010/main" val="411337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TELL</a:t>
            </a:r>
            <a:r>
              <a:rPr lang="en-US" sz="1000" dirty="0"/>
              <a:t>: I hope that the previous slide</a:t>
            </a:r>
            <a:r>
              <a:rPr lang="en-US" sz="1000" baseline="0" dirty="0"/>
              <a:t> provided some insight on some of the “why” questions in your mind on how our labor hours are allocated. </a:t>
            </a:r>
            <a:endParaRPr lang="en-US" sz="1000" dirty="0"/>
          </a:p>
          <a:p>
            <a:r>
              <a:rPr lang="en-US" sz="1000" b="1" dirty="0"/>
              <a:t>TELL</a:t>
            </a:r>
            <a:r>
              <a:rPr lang="en-US" sz="1000" dirty="0"/>
              <a:t>: Now we move on to the eight steps required to be able to complete a work schedule. </a:t>
            </a:r>
          </a:p>
          <a:p>
            <a:pPr eaLnBrk="1" hangingPunct="1"/>
            <a:r>
              <a:rPr lang="en-US" sz="1000" dirty="0"/>
              <a:t>Step 1. Obtain the bell schedule. Keep in mind the minimum days, you might want to have a separate work schedule just for this day .</a:t>
            </a:r>
          </a:p>
          <a:p>
            <a:pPr eaLnBrk="1" hangingPunct="1"/>
            <a:r>
              <a:rPr lang="en-US" sz="1000" dirty="0"/>
              <a:t>This is vital to setting the period of time for which employees must be present in the operation.  Obtain the serving schedules for all programs including After School service</a:t>
            </a:r>
          </a:p>
          <a:p>
            <a:pPr eaLnBrk="1" hangingPunct="1"/>
            <a:r>
              <a:rPr lang="en-US" sz="1000" dirty="0"/>
              <a:t>Step 2. In order to calculate the daily participation at each meal period you will need to know this information.  ADA helps you determine opportunities</a:t>
            </a:r>
            <a:r>
              <a:rPr lang="en-US" sz="1000" baseline="0" dirty="0"/>
              <a:t> </a:t>
            </a:r>
            <a:r>
              <a:rPr lang="en-US" sz="1000" dirty="0"/>
              <a:t>for improvement in the number of meals served,</a:t>
            </a:r>
            <a:r>
              <a:rPr lang="en-US" sz="1000" baseline="0" dirty="0"/>
              <a:t> i</a:t>
            </a:r>
            <a:r>
              <a:rPr lang="en-US" sz="1000" dirty="0"/>
              <a:t>f you are not serving 70% or more of your daily population attending school. </a:t>
            </a:r>
          </a:p>
          <a:p>
            <a:pPr defTabSz="917235">
              <a:defRPr/>
            </a:pPr>
            <a:r>
              <a:rPr lang="en-US" sz="1000" dirty="0"/>
              <a:t>Step 3. The ADP for each meal period must be used in determining the number of hours and staff needed at each period.  Keep in mind the manager, senior and any other 6.5-hour workers should be accounted for first.  The manager should be the opening worker, preparer and server for early breakfast in operations where very low participation exists</a:t>
            </a:r>
            <a:r>
              <a:rPr lang="en-US" sz="1000" baseline="0" dirty="0"/>
              <a:t> or for BIC.</a:t>
            </a:r>
            <a:r>
              <a:rPr lang="en-US" sz="1000" dirty="0"/>
              <a:t> Step 4, you must compile the information relating to the current staff.  Pull together the staffing list, the classification of each employee and the work hours for each employee. </a:t>
            </a:r>
          </a:p>
          <a:p>
            <a:pPr defTabSz="914300" eaLnBrk="1" hangingPunct="1">
              <a:defRPr/>
            </a:pPr>
            <a:r>
              <a:rPr lang="en-US" sz="1000" dirty="0"/>
              <a:t>Step 5.</a:t>
            </a:r>
            <a:r>
              <a:rPr lang="en-US" sz="1000" baseline="0" dirty="0"/>
              <a:t> When analyzing cafeteria operations, keep in mind what happens in a day’s operation or weekly basis depending on the menu cycle. </a:t>
            </a:r>
          </a:p>
          <a:p>
            <a:pPr defTabSz="914300" eaLnBrk="1" hangingPunct="1">
              <a:defRPr/>
            </a:pPr>
            <a:r>
              <a:rPr lang="en-US" sz="1000" dirty="0"/>
              <a:t>Step 6. Define a Task Schedule,</a:t>
            </a:r>
            <a:r>
              <a:rPr lang="en-US" sz="1000" baseline="0" dirty="0"/>
              <a:t> it</a:t>
            </a:r>
            <a:r>
              <a:rPr lang="en-US" sz="1000" dirty="0"/>
              <a:t> simply asks that managers provide a more detailed step that is required to be able to complete a task. (</a:t>
            </a:r>
            <a:r>
              <a:rPr lang="en-US" sz="1000" b="1" dirty="0"/>
              <a:t>examples will be provided</a:t>
            </a:r>
            <a:r>
              <a:rPr lang="en-US" sz="1000" b="1" baseline="0" dirty="0"/>
              <a:t> later</a:t>
            </a:r>
            <a:r>
              <a:rPr lang="en-US" sz="1000" baseline="0" dirty="0"/>
              <a:t>)</a:t>
            </a:r>
            <a:endParaRPr lang="en-US" sz="1000" dirty="0"/>
          </a:p>
          <a:p>
            <a:pPr defTabSz="917235" eaLnBrk="1" hangingPunct="1">
              <a:defRPr/>
            </a:pPr>
            <a:r>
              <a:rPr lang="en-US" sz="1000" dirty="0"/>
              <a:t>Step 7, sequenced tasks with time duration. </a:t>
            </a:r>
            <a:r>
              <a:rPr lang="en-US" sz="1000" baseline="0" dirty="0"/>
              <a:t> </a:t>
            </a:r>
            <a:r>
              <a:rPr lang="en-US" sz="1000" dirty="0"/>
              <a:t>When determining the length of time, utilize the average number of minutes required to perform the task between the fastest, medium and slowest workers. This method can be utilized when the time and motion study is not available. </a:t>
            </a:r>
            <a:r>
              <a:rPr lang="en-US" sz="1000" baseline="0" dirty="0"/>
              <a:t> </a:t>
            </a:r>
            <a:r>
              <a:rPr lang="en-US" sz="1000" b="0" dirty="0"/>
              <a:t>Lastly,</a:t>
            </a:r>
            <a:r>
              <a:rPr lang="en-US" sz="1000" b="0" baseline="0" dirty="0"/>
              <a:t> evaluate the effectiveness of the work schedule </a:t>
            </a:r>
          </a:p>
          <a:p>
            <a:pPr eaLnBrk="1" hangingPunct="1"/>
            <a:r>
              <a:rPr lang="en-US" sz="1000" b="1" baseline="0" dirty="0"/>
              <a:t>ASK: </a:t>
            </a:r>
            <a:r>
              <a:rPr lang="en-US" sz="1000" b="0" baseline="0" dirty="0"/>
              <a:t>In what way(s) can you evaluate that work schedule you have made is effective?</a:t>
            </a:r>
          </a:p>
          <a:p>
            <a:pPr eaLnBrk="1" hangingPunct="1"/>
            <a:r>
              <a:rPr lang="en-US" sz="1000" b="1" baseline="0" dirty="0"/>
              <a:t>Possible Answer: </a:t>
            </a:r>
            <a:r>
              <a:rPr lang="en-US" sz="1000" b="0" baseline="0" dirty="0"/>
              <a:t>As a manager, I can choose a day or time frame from the work schedule and shadow the employee to see if the tasks being completed on that day and time frame matches the tasks written on the work schedule.        </a:t>
            </a:r>
            <a:r>
              <a:rPr lang="en-US" sz="1000" b="1" dirty="0"/>
              <a:t>Tell: </a:t>
            </a:r>
            <a:r>
              <a:rPr lang="en-US" sz="1000" b="0" dirty="0"/>
              <a:t>Thank you for</a:t>
            </a:r>
            <a:r>
              <a:rPr lang="en-US" sz="1000" b="0" baseline="0" dirty="0"/>
              <a:t> participating.</a:t>
            </a:r>
            <a:endParaRPr lang="en-US" sz="1000" b="0" dirty="0"/>
          </a:p>
          <a:p>
            <a:pPr eaLnBrk="1" hangingPunct="1"/>
            <a:endParaRPr lang="en-US" sz="1000" dirty="0"/>
          </a:p>
          <a:p>
            <a:pPr defTabSz="914300" eaLnBrk="1" hangingPunct="1">
              <a:defRPr/>
            </a:pPr>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8</a:t>
            </a:fld>
            <a:endParaRPr lang="en-US"/>
          </a:p>
        </p:txBody>
      </p:sp>
    </p:spTree>
    <p:extLst>
      <p:ext uri="{BB962C8B-B14F-4D97-AF65-F5344CB8AC3E}">
        <p14:creationId xmlns:p14="http://schemas.microsoft.com/office/powerpoint/2010/main" val="126515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eaLnBrk="1" hangingPunct="1">
              <a:defRPr/>
            </a:pPr>
            <a:r>
              <a:rPr lang="en-US" b="1" dirty="0"/>
              <a:t>TELL</a:t>
            </a:r>
            <a:r>
              <a:rPr lang="en-US" dirty="0"/>
              <a:t>: </a:t>
            </a:r>
            <a:r>
              <a:rPr lang="en-US" baseline="0" dirty="0"/>
              <a:t>When analyzing cafeteria operations, keep in mind what happens in a day’s operation or weekly basis depending on the menu cycle. </a:t>
            </a:r>
          </a:p>
          <a:p>
            <a:pPr defTabSz="914300" eaLnBrk="1" hangingPunct="1">
              <a:defRPr/>
            </a:pPr>
            <a:endParaRPr lang="en-US" sz="800" dirty="0"/>
          </a:p>
          <a:p>
            <a:pPr defTabSz="914300" eaLnBrk="1" hangingPunct="1">
              <a:defRPr/>
            </a:pPr>
            <a:r>
              <a:rPr lang="en-US" b="1" baseline="0" dirty="0"/>
              <a:t>TELL</a:t>
            </a:r>
            <a:r>
              <a:rPr lang="en-US" baseline="0" dirty="0"/>
              <a:t>: </a:t>
            </a:r>
            <a:r>
              <a:rPr lang="en-US" dirty="0"/>
              <a:t>When creating a work schedule consider the three segments of daily operations. First is the preparation for the day. Consider the time needed and number of employees it will take to start the day. Plan tasks that can be completed a day in advance for the next day’s service.  Second is the actual meal service time. Managers need to identify the number of point of services as well as food runners to execute an efficient and accurate meal service.  Third is the post-service. After all the students have been served, record keeping and balance points must be performed. While there are only about one or two employees designated to these tasks the rest of the team member needs to clean up the cafeteria for the end of the day. </a:t>
            </a:r>
          </a:p>
          <a:p>
            <a:r>
              <a:rPr lang="en-US" dirty="0"/>
              <a:t> On the slide you</a:t>
            </a:r>
            <a:r>
              <a:rPr lang="en-US" baseline="0" dirty="0"/>
              <a:t> will see details of each segment that happens throughout the day, this is just an overview of what the list can look like, I hope that when you look at your list you can identify most them to the one projected on screen. </a:t>
            </a:r>
            <a:endParaRPr lang="en-US" dirty="0"/>
          </a:p>
        </p:txBody>
      </p:sp>
      <p:sp>
        <p:nvSpPr>
          <p:cNvPr id="4" name="Slide Number Placeholder 3"/>
          <p:cNvSpPr>
            <a:spLocks noGrp="1"/>
          </p:cNvSpPr>
          <p:nvPr>
            <p:ph type="sldNum" sz="quarter" idx="10"/>
          </p:nvPr>
        </p:nvSpPr>
        <p:spPr/>
        <p:txBody>
          <a:bodyPr/>
          <a:lstStyle/>
          <a:p>
            <a:pPr>
              <a:defRPr/>
            </a:pPr>
            <a:fld id="{06418469-1108-4B25-B32D-270133274622}" type="slidenum">
              <a:rPr lang="en-US" smtClean="0"/>
              <a:pPr>
                <a:defRPr/>
              </a:pPr>
              <a:t>9</a:t>
            </a:fld>
            <a:endParaRPr lang="en-US"/>
          </a:p>
        </p:txBody>
      </p:sp>
    </p:spTree>
    <p:extLst>
      <p:ext uri="{BB962C8B-B14F-4D97-AF65-F5344CB8AC3E}">
        <p14:creationId xmlns:p14="http://schemas.microsoft.com/office/powerpoint/2010/main" val="219466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31D924-5BEF-4079-B4DE-F22DD8046FC9}" type="slidenum">
              <a:rPr lang="en-US" smtClean="0"/>
              <a:pPr>
                <a:defRPr/>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58397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599EC6-A3A5-4A39-BD51-75C6DA29FED7}" type="slidenum">
              <a:rPr lang="en-US" smtClean="0"/>
              <a:pPr>
                <a:defRPr/>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69768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31FF39-081B-4B98-AA6B-D448B1518E82}" type="slidenum">
              <a:rPr lang="en-US" smtClean="0"/>
              <a:pPr>
                <a:defRPr/>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6935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7E9BCB9-0E88-4FA6-BDAC-6DE3976B73B2}" type="slidenum">
              <a:rPr lang="en-US" smtClean="0"/>
              <a:pPr>
                <a:defRPr/>
              </a:pPr>
              <a:t>‹#›</a:t>
            </a:fld>
            <a:endParaRPr lang="en-US"/>
          </a:p>
        </p:txBody>
      </p:sp>
    </p:spTree>
    <p:extLst>
      <p:ext uri="{BB962C8B-B14F-4D97-AF65-F5344CB8AC3E}">
        <p14:creationId xmlns:p14="http://schemas.microsoft.com/office/powerpoint/2010/main" val="391200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36AC3-4F82-4A9F-8616-24D939860C29}" type="slidenum">
              <a:rPr lang="en-US" smtClean="0"/>
              <a:pPr>
                <a:defRPr/>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75316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8195" y="0"/>
            <a:ext cx="9161434" cy="6880414"/>
          </a:xfrm>
          <a:prstGeom prst="rect">
            <a:avLst/>
          </a:prstGeom>
        </p:spPr>
      </p:pic>
      <p:sp>
        <p:nvSpPr>
          <p:cNvPr id="2" name="Title 1"/>
          <p:cNvSpPr>
            <a:spLocks noGrp="1"/>
          </p:cNvSpPr>
          <p:nvPr>
            <p:ph type="title"/>
          </p:nvPr>
        </p:nvSpPr>
        <p:spPr>
          <a:xfrm>
            <a:off x="2753889" y="1643194"/>
            <a:ext cx="5977126" cy="1362075"/>
          </a:xfrm>
        </p:spPr>
        <p:txBody>
          <a:bodyPr anchor="t"/>
          <a:lstStyle>
            <a:lvl1pPr algn="ctr">
              <a:defRPr sz="4000" b="1" cap="all"/>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E9BCB9-0E88-4FA6-BDAC-6DE3976B73B2}" type="slidenum">
              <a:rPr lang="en-US" smtClean="0"/>
              <a:pPr>
                <a:defRPr/>
              </a:pPr>
              <a:t>‹#›</a:t>
            </a:fld>
            <a:endParaRPr lang="en-US"/>
          </a:p>
        </p:txBody>
      </p:sp>
      <p:pic>
        <p:nvPicPr>
          <p:cNvPr id="7" name="Picture 6" descr="FSD PPP 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65623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EA38BE3-3A3D-4AF4-86C6-1DFDD641D795}" type="slidenum">
              <a:rPr lang="en-US" smtClean="0"/>
              <a:pPr>
                <a:defRPr/>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084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7D89CA4-65D6-4DA7-964F-84E5EA74577E}" type="slidenum">
              <a:rPr lang="en-US" smtClean="0"/>
              <a:pPr>
                <a:defRPr/>
              </a:pPr>
              <a:t>‹#›</a:t>
            </a:fld>
            <a:endParaRPr lang="en-US"/>
          </a:p>
        </p:txBody>
      </p:sp>
      <p:pic>
        <p:nvPicPr>
          <p:cNvPr id="10" name="Picture 9"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06266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BAD4B13-2B41-4920-AE02-266D2F1F64BC}" type="slidenum">
              <a:rPr lang="en-US" smtClean="0"/>
              <a:pPr>
                <a:defRPr/>
              </a:pPr>
              <a:t>‹#›</a:t>
            </a:fld>
            <a:endParaRPr lang="en-US"/>
          </a:p>
        </p:txBody>
      </p:sp>
      <p:pic>
        <p:nvPicPr>
          <p:cNvPr id="6" name="Picture 5"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85163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4DC3FD8-63C4-4AB3-B008-C1A6A3AE33B7}" type="slidenum">
              <a:rPr lang="en-US" smtClean="0"/>
              <a:pPr>
                <a:defRPr/>
              </a:pPr>
              <a:t>‹#›</a:t>
            </a:fld>
            <a:endParaRPr lang="en-US"/>
          </a:p>
        </p:txBody>
      </p:sp>
      <p:pic>
        <p:nvPicPr>
          <p:cNvPr id="5" name="Picture 4"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43692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D6C2E2-3945-472B-86F0-44050067837B}" type="slidenum">
              <a:rPr lang="en-US" smtClean="0"/>
              <a:pPr>
                <a:defRPr/>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94135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CE25009-0C10-4502-B5FD-B613461A850F}" type="slidenum">
              <a:rPr lang="en-US" smtClean="0"/>
              <a:pPr>
                <a:defRPr/>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68286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6516"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6516" y="1600200"/>
            <a:ext cx="6757259"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a:defRPr/>
            </a:pPr>
            <a:fld id="{B7E9BCB9-0E88-4FA6-BDAC-6DE3976B73B2}" type="slidenum">
              <a:rPr lang="en-US" smtClean="0"/>
              <a:pPr>
                <a:defRPr/>
              </a:pPr>
              <a:t>‹#›</a:t>
            </a:fld>
            <a:endParaRPr lang="en-US"/>
          </a:p>
        </p:txBody>
      </p:sp>
    </p:spTree>
    <p:extLst>
      <p:ext uri="{BB962C8B-B14F-4D97-AF65-F5344CB8AC3E}">
        <p14:creationId xmlns:p14="http://schemas.microsoft.com/office/powerpoint/2010/main" val="25410513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Lst>
  <p:txStyles>
    <p:titleStyle>
      <a:lvl1pPr algn="l" defTabSz="457200" rtl="0" eaLnBrk="1" latinLnBrk="0" hangingPunct="1">
        <a:spcBef>
          <a:spcPct val="0"/>
        </a:spcBef>
        <a:buNone/>
        <a:defRPr sz="4000" b="1" kern="1200">
          <a:solidFill>
            <a:srgbClr val="000000"/>
          </a:solidFill>
          <a:latin typeface="+mj-lt"/>
          <a:ea typeface="+mj-ea"/>
          <a:cs typeface="+mj-cs"/>
        </a:defRPr>
      </a:lvl1pPr>
    </p:titleStyle>
    <p:bodyStyle>
      <a:lvl1pPr marL="0" indent="0" algn="l" defTabSz="457200" rtl="0" eaLnBrk="1" latinLnBrk="0" hangingPunct="1">
        <a:spcBef>
          <a:spcPct val="20000"/>
        </a:spcBef>
        <a:buFont typeface="Wingdings" panose="05000000000000000000" pitchFamily="2" charset="2"/>
        <a:buNone/>
        <a:defRPr sz="2400" b="0" kern="1200">
          <a:solidFill>
            <a:srgbClr val="000000"/>
          </a:solidFill>
          <a:latin typeface="+mn-lt"/>
          <a:ea typeface="+mn-ea"/>
          <a:cs typeface="+mn-cs"/>
        </a:defRPr>
      </a:lvl1pPr>
      <a:lvl2pPr marL="571500" indent="-285750" algn="l" defTabSz="457200" rtl="0" eaLnBrk="1" latinLnBrk="0" hangingPunct="1">
        <a:spcBef>
          <a:spcPct val="20000"/>
        </a:spcBef>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371600" indent="-228600" algn="l" defTabSz="457200" rtl="0" eaLnBrk="1" latinLnBrk="0" hangingPunct="1">
        <a:spcBef>
          <a:spcPct val="20000"/>
        </a:spcBef>
        <a:buFont typeface="Arial"/>
        <a:buChar char="–"/>
        <a:defRPr sz="1800" kern="1200">
          <a:solidFill>
            <a:srgbClr val="000000"/>
          </a:solidFill>
          <a:latin typeface="+mn-lt"/>
          <a:ea typeface="+mn-ea"/>
          <a:cs typeface="+mn-cs"/>
        </a:defRPr>
      </a:lvl4pPr>
      <a:lvl5pPr marL="18288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3650" y="5791199"/>
            <a:ext cx="6477000" cy="461665"/>
          </a:xfrm>
          <a:prstGeom prst="rect">
            <a:avLst/>
          </a:prstGeom>
          <a:noFill/>
        </p:spPr>
        <p:txBody>
          <a:bodyPr wrap="square" rtlCol="0">
            <a:spAutoFit/>
          </a:bodyPr>
          <a:lstStyle/>
          <a:p>
            <a:pPr algn="ctr"/>
            <a:r>
              <a:rPr lang="en-US" sz="2400" dirty="0">
                <a:solidFill>
                  <a:srgbClr val="000000"/>
                </a:solidFill>
                <a:latin typeface="+mn-lt"/>
              </a:rPr>
              <a:t>Provided by the LAUSD Food Services Division </a:t>
            </a:r>
          </a:p>
        </p:txBody>
      </p:sp>
      <p:sp>
        <p:nvSpPr>
          <p:cNvPr id="5" name="Title 4"/>
          <p:cNvSpPr>
            <a:spLocks noGrp="1"/>
          </p:cNvSpPr>
          <p:nvPr>
            <p:ph type="title"/>
          </p:nvPr>
        </p:nvSpPr>
        <p:spPr>
          <a:xfrm>
            <a:off x="2766824" y="1752600"/>
            <a:ext cx="5977126" cy="1362075"/>
          </a:xfrm>
        </p:spPr>
        <p:txBody>
          <a:bodyPr/>
          <a:lstStyle/>
          <a:p>
            <a:br>
              <a:rPr lang="en-US" dirty="0"/>
            </a:br>
            <a:r>
              <a:rPr lang="en-US" dirty="0"/>
              <a:t>work SCHEDULEs</a:t>
            </a:r>
          </a:p>
        </p:txBody>
      </p:sp>
      <p:sp>
        <p:nvSpPr>
          <p:cNvPr id="4" name="Footer Placeholder 3"/>
          <p:cNvSpPr>
            <a:spLocks noGrp="1"/>
          </p:cNvSpPr>
          <p:nvPr>
            <p:ph type="ftr" sz="quarter" idx="11"/>
          </p:nvPr>
        </p:nvSpPr>
        <p:spPr>
          <a:xfrm>
            <a:off x="6117109" y="6324600"/>
            <a:ext cx="2895600" cy="365125"/>
          </a:xfrm>
        </p:spPr>
        <p:txBody>
          <a:bodyPr/>
          <a:lstStyle/>
          <a:p>
            <a:pPr algn="r">
              <a:defRPr/>
            </a:pPr>
            <a:r>
              <a:rPr lang="en-US"/>
              <a:t>2/3/21</a:t>
            </a:r>
            <a:endParaRPr lang="en-US" dirty="0"/>
          </a:p>
        </p:txBody>
      </p:sp>
    </p:spTree>
    <p:extLst>
      <p:ext uri="{BB962C8B-B14F-4D97-AF65-F5344CB8AC3E}">
        <p14:creationId xmlns:p14="http://schemas.microsoft.com/office/powerpoint/2010/main" val="427076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40000"/>
              <a:lumOff val="60000"/>
            </a:schemeClr>
          </a:solidFill>
        </p:spPr>
        <p:txBody>
          <a:bodyPr/>
          <a:lstStyle/>
          <a:p>
            <a:r>
              <a:rPr lang="en-US" dirty="0"/>
              <a:t> 	Defining Task</a:t>
            </a:r>
          </a:p>
        </p:txBody>
      </p:sp>
      <p:sp>
        <p:nvSpPr>
          <p:cNvPr id="45059" name="Rectangle 3"/>
          <p:cNvSpPr>
            <a:spLocks noGrp="1" noChangeArrowheads="1"/>
          </p:cNvSpPr>
          <p:nvPr>
            <p:ph idx="1"/>
          </p:nvPr>
        </p:nvSpPr>
        <p:spPr>
          <a:xfrm>
            <a:off x="457200" y="1600200"/>
            <a:ext cx="8458200" cy="4525963"/>
          </a:xfrm>
        </p:spPr>
        <p:txBody>
          <a:bodyPr>
            <a:noAutofit/>
          </a:bodyPr>
          <a:lstStyle/>
          <a:p>
            <a:pPr>
              <a:spcBef>
                <a:spcPts val="0"/>
              </a:spcBef>
              <a:spcAft>
                <a:spcPts val="600"/>
              </a:spcAft>
            </a:pPr>
            <a:r>
              <a:rPr lang="en-US" sz="2800" dirty="0"/>
              <a:t>When assigning tasks be specific on the duties required of each staff member. Define all tasks necessary and distribute equitably among all team members.</a:t>
            </a:r>
          </a:p>
        </p:txBody>
      </p:sp>
      <p:sp>
        <p:nvSpPr>
          <p:cNvPr id="6" name="TextBox 5">
            <a:extLst>
              <a:ext uri="{FF2B5EF4-FFF2-40B4-BE49-F238E27FC236}">
                <a16:creationId xmlns:a16="http://schemas.microsoft.com/office/drawing/2014/main" id="{691C934A-76E1-466F-8F36-D037EF59057B}"/>
              </a:ext>
            </a:extLst>
          </p:cNvPr>
          <p:cNvSpPr txBox="1"/>
          <p:nvPr/>
        </p:nvSpPr>
        <p:spPr>
          <a:xfrm>
            <a:off x="289560" y="3124200"/>
            <a:ext cx="4206240" cy="3354765"/>
          </a:xfrm>
          <a:prstGeom prst="rect">
            <a:avLst/>
          </a:prstGeom>
          <a:solidFill>
            <a:srgbClr val="FFC000"/>
          </a:solidFill>
          <a:ln>
            <a:solidFill>
              <a:srgbClr val="000000"/>
            </a:solidFill>
          </a:ln>
        </p:spPr>
        <p:txBody>
          <a:bodyPr wrap="square">
            <a:spAutoFit/>
          </a:bodyPr>
          <a:lstStyle/>
          <a:p>
            <a:pPr algn="ctr">
              <a:spcBef>
                <a:spcPts val="0"/>
              </a:spcBef>
              <a:spcAft>
                <a:spcPts val="600"/>
              </a:spcAft>
            </a:pPr>
            <a:r>
              <a:rPr lang="en-US" sz="2400" b="1" i="0" u="none" strike="noStrike" dirty="0">
                <a:solidFill>
                  <a:srgbClr val="000000"/>
                </a:solidFill>
                <a:effectLst/>
                <a:latin typeface="+mn-lt"/>
              </a:rPr>
              <a:t>Worker B</a:t>
            </a:r>
          </a:p>
          <a:p>
            <a:pPr marL="285750" indent="-28575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Assist in assembling BIC </a:t>
            </a:r>
            <a:r>
              <a:rPr lang="en-US" sz="2400" dirty="0">
                <a:solidFill>
                  <a:srgbClr val="000000"/>
                </a:solidFill>
                <a:latin typeface="+mn-lt"/>
              </a:rPr>
              <a:t>Bags </a:t>
            </a:r>
          </a:p>
          <a:p>
            <a:pPr marL="285750" indent="-285750">
              <a:spcBef>
                <a:spcPts val="0"/>
              </a:spcBef>
              <a:spcAft>
                <a:spcPts val="600"/>
              </a:spcAft>
              <a:buFont typeface="Wingdings" panose="05000000000000000000" pitchFamily="2" charset="2"/>
              <a:buChar char="§"/>
            </a:pPr>
            <a:r>
              <a:rPr lang="en-US" sz="2400" dirty="0">
                <a:solidFill>
                  <a:srgbClr val="000000"/>
                </a:solidFill>
                <a:latin typeface="+mn-lt"/>
              </a:rPr>
              <a:t>Gather fruits for breakfast</a:t>
            </a:r>
          </a:p>
          <a:p>
            <a:pPr marL="285750" indent="-28575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Remove empty boxes and clean up BIC prep area</a:t>
            </a:r>
            <a:endParaRPr lang="en-US" sz="2400" dirty="0">
              <a:latin typeface="+mn-lt"/>
            </a:endParaRPr>
          </a:p>
          <a:p>
            <a:pPr marL="285750" indent="-28575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Review menu for next two days, thaw frozen foods necessary under refrigeration</a:t>
            </a:r>
            <a:endParaRPr lang="en-US" sz="2400" dirty="0">
              <a:latin typeface="+mn-lt"/>
            </a:endParaRPr>
          </a:p>
        </p:txBody>
      </p:sp>
      <p:sp>
        <p:nvSpPr>
          <p:cNvPr id="7" name="TextBox 6">
            <a:extLst>
              <a:ext uri="{FF2B5EF4-FFF2-40B4-BE49-F238E27FC236}">
                <a16:creationId xmlns:a16="http://schemas.microsoft.com/office/drawing/2014/main" id="{2172D49E-843E-42C0-9330-BFB6EC23F92C}"/>
              </a:ext>
            </a:extLst>
          </p:cNvPr>
          <p:cNvSpPr txBox="1"/>
          <p:nvPr/>
        </p:nvSpPr>
        <p:spPr>
          <a:xfrm>
            <a:off x="4679823" y="3124199"/>
            <a:ext cx="4206240" cy="3355848"/>
          </a:xfrm>
          <a:prstGeom prst="rect">
            <a:avLst/>
          </a:prstGeom>
          <a:solidFill>
            <a:srgbClr val="00B0F0"/>
          </a:solidFill>
          <a:ln>
            <a:solidFill>
              <a:srgbClr val="000000"/>
            </a:solidFill>
          </a:ln>
        </p:spPr>
        <p:txBody>
          <a:bodyPr wrap="square">
            <a:spAutoFit/>
          </a:bodyPr>
          <a:lstStyle/>
          <a:p>
            <a:pPr algn="ctr">
              <a:spcBef>
                <a:spcPts val="0"/>
              </a:spcBef>
              <a:spcAft>
                <a:spcPts val="600"/>
              </a:spcAft>
            </a:pPr>
            <a:r>
              <a:rPr lang="en-US" sz="2400" b="1" i="0" u="none" strike="noStrike" dirty="0">
                <a:solidFill>
                  <a:srgbClr val="000000"/>
                </a:solidFill>
                <a:effectLst/>
                <a:latin typeface="+mn-lt"/>
              </a:rPr>
              <a:t>Worker C</a:t>
            </a:r>
          </a:p>
          <a:p>
            <a:pPr marL="342900" indent="-34290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Assist in assembling BIC </a:t>
            </a:r>
            <a:r>
              <a:rPr lang="en-US" sz="2400" dirty="0">
                <a:solidFill>
                  <a:srgbClr val="000000"/>
                </a:solidFill>
                <a:latin typeface="+mn-lt"/>
              </a:rPr>
              <a:t>Bags </a:t>
            </a:r>
          </a:p>
          <a:p>
            <a:pPr marL="342900" indent="-342900">
              <a:spcBef>
                <a:spcPts val="0"/>
              </a:spcBef>
              <a:spcAft>
                <a:spcPts val="600"/>
              </a:spcAft>
              <a:buFont typeface="Wingdings" panose="05000000000000000000" pitchFamily="2" charset="2"/>
              <a:buChar char="§"/>
            </a:pPr>
            <a:r>
              <a:rPr lang="en-US" sz="2400" dirty="0">
                <a:solidFill>
                  <a:srgbClr val="000000"/>
                </a:solidFill>
                <a:latin typeface="+mn-lt"/>
              </a:rPr>
              <a:t>Gather milk for breakfast</a:t>
            </a:r>
          </a:p>
          <a:p>
            <a:pPr marL="342900" indent="-34290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Remove empty boxes and clean up BIC prep area</a:t>
            </a:r>
          </a:p>
          <a:p>
            <a:pPr marL="342900" indent="-342900">
              <a:spcBef>
                <a:spcPts val="0"/>
              </a:spcBef>
              <a:spcAft>
                <a:spcPts val="600"/>
              </a:spcAft>
              <a:buFont typeface="Wingdings" panose="05000000000000000000" pitchFamily="2" charset="2"/>
              <a:buChar char="§"/>
            </a:pPr>
            <a:r>
              <a:rPr lang="en-US" sz="2400" dirty="0">
                <a:solidFill>
                  <a:srgbClr val="000000"/>
                </a:solidFill>
                <a:latin typeface="+mn-lt"/>
              </a:rPr>
              <a:t>Prepare faculty service area/serve faculty</a:t>
            </a:r>
            <a:endParaRPr lang="en-US" sz="24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txBox="1">
            <a:spLocks/>
          </p:cNvSpPr>
          <p:nvPr/>
        </p:nvSpPr>
        <p:spPr>
          <a:xfrm>
            <a:off x="0" y="0"/>
            <a:ext cx="9144000" cy="1143000"/>
          </a:xfrm>
          <a:prstGeom prst="rect">
            <a:avLst/>
          </a:prstGeom>
          <a:solidFill>
            <a:schemeClr val="bg2">
              <a:lumMod val="40000"/>
              <a:lumOff val="60000"/>
            </a:schemeClr>
          </a:solidFill>
        </p:spPr>
        <p:txBody>
          <a:bodyPr vert="horz" lIns="91440" tIns="45720" rIns="91440" bIns="45720" rtlCol="0" anchor="ctr">
            <a:normAutofit/>
          </a:bodyPr>
          <a:lstStyle>
            <a:lvl1pPr algn="l" defTabSz="457200" rtl="0" eaLnBrk="1" latinLnBrk="0" hangingPunct="1">
              <a:spcBef>
                <a:spcPct val="0"/>
              </a:spcBef>
              <a:buNone/>
              <a:defRPr sz="4000" b="1" kern="1200">
                <a:solidFill>
                  <a:srgbClr val="000000"/>
                </a:solidFill>
                <a:latin typeface="+mj-lt"/>
                <a:ea typeface="+mj-ea"/>
                <a:cs typeface="+mj-cs"/>
              </a:defRPr>
            </a:lvl1pPr>
          </a:lstStyle>
          <a:p>
            <a:pPr fontAlgn="auto">
              <a:spcAft>
                <a:spcPts val="0"/>
              </a:spcAft>
            </a:pPr>
            <a:r>
              <a:rPr lang="en-US" dirty="0"/>
              <a:t>	Sequence Tasks With Time Duration</a:t>
            </a:r>
          </a:p>
        </p:txBody>
      </p:sp>
      <p:sp>
        <p:nvSpPr>
          <p:cNvPr id="2" name="TextBox 1">
            <a:extLst>
              <a:ext uri="{FF2B5EF4-FFF2-40B4-BE49-F238E27FC236}">
                <a16:creationId xmlns:a16="http://schemas.microsoft.com/office/drawing/2014/main" id="{B2C6240E-F58C-449B-9E0C-24CEC0249D80}"/>
              </a:ext>
            </a:extLst>
          </p:cNvPr>
          <p:cNvSpPr txBox="1"/>
          <p:nvPr/>
        </p:nvSpPr>
        <p:spPr>
          <a:xfrm>
            <a:off x="457200" y="1600200"/>
            <a:ext cx="8534400" cy="1384995"/>
          </a:xfrm>
          <a:prstGeom prst="rect">
            <a:avLst/>
          </a:prstGeom>
          <a:noFill/>
        </p:spPr>
        <p:txBody>
          <a:bodyPr wrap="square" rtlCol="0">
            <a:spAutoFit/>
          </a:bodyPr>
          <a:lstStyle/>
          <a:p>
            <a:r>
              <a:rPr lang="en-US" sz="2800" dirty="0">
                <a:solidFill>
                  <a:srgbClr val="000000"/>
                </a:solidFill>
                <a:latin typeface="+mn-lt"/>
              </a:rPr>
              <a:t>After defining tasks, divide the tasks equitably among staff. Identify assignments by creating an “Individual Work Schedule” for each employee.</a:t>
            </a:r>
          </a:p>
        </p:txBody>
      </p:sp>
      <p:sp>
        <p:nvSpPr>
          <p:cNvPr id="24" name="TextBox 23">
            <a:extLst>
              <a:ext uri="{FF2B5EF4-FFF2-40B4-BE49-F238E27FC236}">
                <a16:creationId xmlns:a16="http://schemas.microsoft.com/office/drawing/2014/main" id="{6264D905-4B79-4FF8-B803-3554B57A31C1}"/>
              </a:ext>
            </a:extLst>
          </p:cNvPr>
          <p:cNvSpPr txBox="1"/>
          <p:nvPr/>
        </p:nvSpPr>
        <p:spPr>
          <a:xfrm>
            <a:off x="289560" y="3164175"/>
            <a:ext cx="4206240" cy="2169825"/>
          </a:xfrm>
          <a:prstGeom prst="rect">
            <a:avLst/>
          </a:prstGeom>
          <a:solidFill>
            <a:srgbClr val="FFC000"/>
          </a:solidFill>
          <a:ln>
            <a:solidFill>
              <a:srgbClr val="000000"/>
            </a:solidFill>
          </a:ln>
        </p:spPr>
        <p:txBody>
          <a:bodyPr wrap="square">
            <a:spAutoFit/>
          </a:bodyPr>
          <a:lstStyle/>
          <a:p>
            <a:pPr algn="ctr">
              <a:spcBef>
                <a:spcPts val="0"/>
              </a:spcBef>
              <a:spcAft>
                <a:spcPts val="600"/>
              </a:spcAft>
            </a:pPr>
            <a:r>
              <a:rPr lang="en-US" sz="2400" b="1" i="0" u="none" strike="noStrike" dirty="0">
                <a:solidFill>
                  <a:srgbClr val="000000"/>
                </a:solidFill>
                <a:effectLst/>
                <a:latin typeface="+mn-lt"/>
              </a:rPr>
              <a:t>6:30 – 7:30 a.m.</a:t>
            </a:r>
          </a:p>
          <a:p>
            <a:pPr marL="285750" indent="-28575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Assist in assembling BIC </a:t>
            </a:r>
            <a:r>
              <a:rPr lang="en-US" sz="2400" dirty="0">
                <a:solidFill>
                  <a:srgbClr val="000000"/>
                </a:solidFill>
                <a:latin typeface="+mn-lt"/>
              </a:rPr>
              <a:t>Bags </a:t>
            </a:r>
          </a:p>
          <a:p>
            <a:pPr marL="285750" indent="-285750">
              <a:spcBef>
                <a:spcPts val="0"/>
              </a:spcBef>
              <a:spcAft>
                <a:spcPts val="600"/>
              </a:spcAft>
              <a:buFont typeface="Wingdings" panose="05000000000000000000" pitchFamily="2" charset="2"/>
              <a:buChar char="§"/>
            </a:pPr>
            <a:r>
              <a:rPr lang="en-US" sz="2400" dirty="0">
                <a:solidFill>
                  <a:srgbClr val="000000"/>
                </a:solidFill>
                <a:latin typeface="+mn-lt"/>
              </a:rPr>
              <a:t>Gather fruits for breakfast</a:t>
            </a:r>
          </a:p>
          <a:p>
            <a:pPr marL="285750" indent="-28575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Remove empty boxes and clean up BIC prep area</a:t>
            </a:r>
            <a:endParaRPr lang="en-US" sz="2400" dirty="0">
              <a:latin typeface="+mn-lt"/>
            </a:endParaRPr>
          </a:p>
        </p:txBody>
      </p:sp>
      <p:sp>
        <p:nvSpPr>
          <p:cNvPr id="25" name="TextBox 24">
            <a:extLst>
              <a:ext uri="{FF2B5EF4-FFF2-40B4-BE49-F238E27FC236}">
                <a16:creationId xmlns:a16="http://schemas.microsoft.com/office/drawing/2014/main" id="{D03372BE-883C-498C-9F2F-61582DCBE03B}"/>
              </a:ext>
            </a:extLst>
          </p:cNvPr>
          <p:cNvSpPr txBox="1"/>
          <p:nvPr/>
        </p:nvSpPr>
        <p:spPr>
          <a:xfrm>
            <a:off x="4679823" y="3164173"/>
            <a:ext cx="4206240" cy="2169825"/>
          </a:xfrm>
          <a:prstGeom prst="rect">
            <a:avLst/>
          </a:prstGeom>
          <a:solidFill>
            <a:srgbClr val="00B0F0"/>
          </a:solidFill>
          <a:ln>
            <a:solidFill>
              <a:srgbClr val="000000"/>
            </a:solidFill>
          </a:ln>
        </p:spPr>
        <p:txBody>
          <a:bodyPr wrap="square">
            <a:spAutoFit/>
          </a:bodyPr>
          <a:lstStyle/>
          <a:p>
            <a:pPr algn="ctr">
              <a:spcBef>
                <a:spcPts val="0"/>
              </a:spcBef>
              <a:spcAft>
                <a:spcPts val="600"/>
              </a:spcAft>
            </a:pPr>
            <a:r>
              <a:rPr lang="en-US" sz="2400" b="1" i="0" u="none" strike="noStrike" dirty="0">
                <a:solidFill>
                  <a:srgbClr val="000000"/>
                </a:solidFill>
                <a:effectLst/>
                <a:latin typeface="+mn-lt"/>
              </a:rPr>
              <a:t>6:30 – 7:30 a.m.</a:t>
            </a:r>
          </a:p>
          <a:p>
            <a:pPr marL="342900" indent="-34290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Assist in assembling BIC </a:t>
            </a:r>
            <a:r>
              <a:rPr lang="en-US" sz="2400" dirty="0">
                <a:solidFill>
                  <a:srgbClr val="000000"/>
                </a:solidFill>
                <a:latin typeface="+mn-lt"/>
              </a:rPr>
              <a:t>Bags </a:t>
            </a:r>
          </a:p>
          <a:p>
            <a:pPr marL="342900" indent="-342900">
              <a:spcBef>
                <a:spcPts val="0"/>
              </a:spcBef>
              <a:spcAft>
                <a:spcPts val="600"/>
              </a:spcAft>
              <a:buFont typeface="Wingdings" panose="05000000000000000000" pitchFamily="2" charset="2"/>
              <a:buChar char="§"/>
            </a:pPr>
            <a:r>
              <a:rPr lang="en-US" sz="2400" dirty="0">
                <a:solidFill>
                  <a:srgbClr val="000000"/>
                </a:solidFill>
                <a:latin typeface="+mn-lt"/>
              </a:rPr>
              <a:t>Gather milk for breakfast</a:t>
            </a:r>
          </a:p>
          <a:p>
            <a:pPr marL="342900" indent="-342900">
              <a:spcBef>
                <a:spcPts val="0"/>
              </a:spcBef>
              <a:spcAft>
                <a:spcPts val="600"/>
              </a:spcAft>
              <a:buFont typeface="Wingdings" panose="05000000000000000000" pitchFamily="2" charset="2"/>
              <a:buChar char="§"/>
            </a:pPr>
            <a:r>
              <a:rPr lang="en-US" sz="2400" b="0" i="0" u="none" strike="noStrike" dirty="0">
                <a:solidFill>
                  <a:srgbClr val="000000"/>
                </a:solidFill>
                <a:effectLst/>
                <a:latin typeface="+mn-lt"/>
              </a:rPr>
              <a:t>Remove empty boxes and clean up BIC prep area</a:t>
            </a:r>
          </a:p>
        </p:txBody>
      </p:sp>
      <p:sp>
        <p:nvSpPr>
          <p:cNvPr id="27" name="TextBox 26">
            <a:extLst>
              <a:ext uri="{FF2B5EF4-FFF2-40B4-BE49-F238E27FC236}">
                <a16:creationId xmlns:a16="http://schemas.microsoft.com/office/drawing/2014/main" id="{9E66F6D7-7A1D-4970-82EF-931C57F60B69}"/>
              </a:ext>
            </a:extLst>
          </p:cNvPr>
          <p:cNvSpPr txBox="1"/>
          <p:nvPr/>
        </p:nvSpPr>
        <p:spPr>
          <a:xfrm>
            <a:off x="457199" y="5446693"/>
            <a:ext cx="8385175" cy="954107"/>
          </a:xfrm>
          <a:prstGeom prst="rect">
            <a:avLst/>
          </a:prstGeom>
          <a:noFill/>
        </p:spPr>
        <p:txBody>
          <a:bodyPr wrap="square">
            <a:spAutoFit/>
          </a:bodyPr>
          <a:lstStyle/>
          <a:p>
            <a:r>
              <a:rPr lang="en-US" sz="2800" dirty="0">
                <a:solidFill>
                  <a:srgbClr val="000000"/>
                </a:solidFill>
                <a:latin typeface="+mn-lt"/>
              </a:rPr>
              <a:t>Indicate a time range for each task, giving the employee a timeline to complete each set of assignments. </a:t>
            </a:r>
            <a:endParaRPr lang="en-US" sz="2800" dirty="0"/>
          </a:p>
        </p:txBody>
      </p:sp>
    </p:spTree>
    <p:extLst>
      <p:ext uri="{BB962C8B-B14F-4D97-AF65-F5344CB8AC3E}">
        <p14:creationId xmlns:p14="http://schemas.microsoft.com/office/powerpoint/2010/main" val="35102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2CA01E-C776-48CC-B42E-81815A2083F4}"/>
              </a:ext>
            </a:extLst>
          </p:cNvPr>
          <p:cNvSpPr txBox="1">
            <a:spLocks/>
          </p:cNvSpPr>
          <p:nvPr/>
        </p:nvSpPr>
        <p:spPr>
          <a:xfrm>
            <a:off x="0" y="0"/>
            <a:ext cx="9144000" cy="1143000"/>
          </a:xfrm>
          <a:prstGeom prst="rect">
            <a:avLst/>
          </a:prstGeom>
          <a:solidFill>
            <a:schemeClr val="bg2">
              <a:lumMod val="40000"/>
              <a:lumOff val="60000"/>
            </a:schemeClr>
          </a:solidFill>
        </p:spPr>
        <p:txBody>
          <a:bodyPr vert="horz" lIns="91440" tIns="45720" rIns="91440" bIns="45720" rtlCol="0" anchor="ctr">
            <a:normAutofit/>
          </a:bodyPr>
          <a:lstStyle>
            <a:lvl1pPr algn="l" defTabSz="457200" rtl="0" eaLnBrk="1" latinLnBrk="0" hangingPunct="1">
              <a:spcBef>
                <a:spcPct val="0"/>
              </a:spcBef>
              <a:buNone/>
              <a:defRPr sz="4000" b="1" kern="1200">
                <a:solidFill>
                  <a:srgbClr val="000000"/>
                </a:solidFill>
                <a:latin typeface="+mj-lt"/>
                <a:ea typeface="+mj-ea"/>
                <a:cs typeface="+mj-cs"/>
              </a:defRPr>
            </a:lvl1pPr>
          </a:lstStyle>
          <a:p>
            <a:pPr fontAlgn="auto">
              <a:spcAft>
                <a:spcPts val="0"/>
              </a:spcAft>
            </a:pPr>
            <a:r>
              <a:rPr lang="en-US" dirty="0"/>
              <a:t>	Cafeteria Work Assignment Schedule </a:t>
            </a:r>
          </a:p>
        </p:txBody>
      </p:sp>
      <p:sp>
        <p:nvSpPr>
          <p:cNvPr id="6" name="Rectangle 3">
            <a:extLst>
              <a:ext uri="{FF2B5EF4-FFF2-40B4-BE49-F238E27FC236}">
                <a16:creationId xmlns:a16="http://schemas.microsoft.com/office/drawing/2014/main" id="{303BB9C5-EDDC-41E8-9DEE-AFB8B12E6369}"/>
              </a:ext>
            </a:extLst>
          </p:cNvPr>
          <p:cNvSpPr txBox="1">
            <a:spLocks noChangeArrowheads="1"/>
          </p:cNvSpPr>
          <p:nvPr/>
        </p:nvSpPr>
        <p:spPr>
          <a:xfrm>
            <a:off x="304800" y="1600200"/>
            <a:ext cx="8627144" cy="3733799"/>
          </a:xfrm>
          <a:prstGeom prst="rect">
            <a:avLst/>
          </a:prstGeom>
        </p:spPr>
        <p:txBody>
          <a:bodyPr>
            <a:noAutofit/>
          </a:bodyPr>
          <a:lstStyle>
            <a:lvl1pPr marL="0" indent="0" algn="l" defTabSz="457200" rtl="0" eaLnBrk="1" latinLnBrk="0" hangingPunct="1">
              <a:spcBef>
                <a:spcPct val="20000"/>
              </a:spcBef>
              <a:buFont typeface="Wingdings" panose="05000000000000000000" pitchFamily="2" charset="2"/>
              <a:buNone/>
              <a:defRPr sz="2400" b="0" kern="1200">
                <a:solidFill>
                  <a:srgbClr val="000000"/>
                </a:solidFill>
                <a:latin typeface="+mn-lt"/>
                <a:ea typeface="+mn-ea"/>
                <a:cs typeface="+mn-cs"/>
              </a:defRPr>
            </a:lvl1pPr>
            <a:lvl2pPr marL="571500" indent="-285750" algn="l" defTabSz="457200" rtl="0" eaLnBrk="1" latinLnBrk="0" hangingPunct="1">
              <a:spcBef>
                <a:spcPct val="20000"/>
              </a:spcBef>
              <a:buFont typeface="Wingdings" panose="05000000000000000000" pitchFamily="2" charset="2"/>
              <a:buChar char="Ø"/>
              <a:defRPr sz="2200" kern="1200">
                <a:solidFill>
                  <a:srgbClr val="000000"/>
                </a:solidFill>
                <a:latin typeface="+mn-lt"/>
                <a:ea typeface="+mn-ea"/>
                <a:cs typeface="+mn-cs"/>
              </a:defRPr>
            </a:lvl2pPr>
            <a:lvl3pPr marL="914400" indent="-228600"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371600" indent="-228600" algn="l" defTabSz="457200" rtl="0" eaLnBrk="1" latinLnBrk="0" hangingPunct="1">
              <a:spcBef>
                <a:spcPct val="20000"/>
              </a:spcBef>
              <a:buFont typeface="Arial"/>
              <a:buChar char="–"/>
              <a:defRPr sz="1800" kern="1200">
                <a:solidFill>
                  <a:srgbClr val="000000"/>
                </a:solidFill>
                <a:latin typeface="+mn-lt"/>
                <a:ea typeface="+mn-ea"/>
                <a:cs typeface="+mn-cs"/>
              </a:defRPr>
            </a:lvl4pPr>
            <a:lvl5pPr marL="18288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600"/>
              </a:spcAft>
            </a:pPr>
            <a:r>
              <a:rPr lang="en-US" sz="2800" dirty="0"/>
              <a:t>The</a:t>
            </a:r>
            <a:r>
              <a:rPr lang="en-US" sz="2800" i="1" dirty="0"/>
              <a:t> Cafeteria Work Assignment Schedule </a:t>
            </a:r>
            <a:r>
              <a:rPr lang="en-US" sz="2800" dirty="0"/>
              <a:t>is used by managers and staff to define the workday. </a:t>
            </a:r>
          </a:p>
          <a:p>
            <a:pPr fontAlgn="auto">
              <a:spcBef>
                <a:spcPts val="0"/>
              </a:spcBef>
              <a:spcAft>
                <a:spcPts val="600"/>
              </a:spcAft>
            </a:pPr>
            <a:r>
              <a:rPr lang="en-US" sz="2600" dirty="0"/>
              <a:t>The form indicates:</a:t>
            </a:r>
          </a:p>
          <a:p>
            <a:pPr marL="914400" indent="-457200" fontAlgn="auto">
              <a:spcBef>
                <a:spcPts val="0"/>
              </a:spcBef>
              <a:spcAft>
                <a:spcPts val="600"/>
              </a:spcAft>
              <a:buFont typeface="Wingdings" panose="05000000000000000000" pitchFamily="2" charset="2"/>
              <a:buChar char="Ø"/>
            </a:pPr>
            <a:r>
              <a:rPr lang="en-US" sz="2600" dirty="0"/>
              <a:t>Employee names</a:t>
            </a:r>
          </a:p>
          <a:p>
            <a:pPr marL="914400" indent="-457200" fontAlgn="auto">
              <a:spcBef>
                <a:spcPts val="0"/>
              </a:spcBef>
              <a:spcAft>
                <a:spcPts val="600"/>
              </a:spcAft>
              <a:buFont typeface="Wingdings" panose="05000000000000000000" pitchFamily="2" charset="2"/>
              <a:buChar char="Ø"/>
            </a:pPr>
            <a:r>
              <a:rPr lang="en-US" sz="2600" dirty="0"/>
              <a:t>Tasks </a:t>
            </a:r>
          </a:p>
          <a:p>
            <a:pPr marL="914400" indent="-457200" fontAlgn="auto">
              <a:spcBef>
                <a:spcPts val="0"/>
              </a:spcBef>
              <a:spcAft>
                <a:spcPts val="600"/>
              </a:spcAft>
              <a:buFont typeface="Wingdings" panose="05000000000000000000" pitchFamily="2" charset="2"/>
              <a:buChar char="Ø"/>
            </a:pPr>
            <a:r>
              <a:rPr lang="en-US" sz="2600" dirty="0"/>
              <a:t>Serving times</a:t>
            </a:r>
          </a:p>
          <a:p>
            <a:pPr marL="914400" indent="-457200" fontAlgn="auto">
              <a:spcBef>
                <a:spcPts val="0"/>
              </a:spcBef>
              <a:spcAft>
                <a:spcPts val="600"/>
              </a:spcAft>
              <a:buFont typeface="Wingdings" panose="05000000000000000000" pitchFamily="2" charset="2"/>
              <a:buChar char="Ø"/>
            </a:pPr>
            <a:r>
              <a:rPr lang="en-US" sz="2600" dirty="0"/>
              <a:t>Break times</a:t>
            </a:r>
          </a:p>
          <a:p>
            <a:pPr marL="914400" indent="-457200" fontAlgn="auto">
              <a:spcBef>
                <a:spcPts val="0"/>
              </a:spcBef>
              <a:spcAft>
                <a:spcPts val="600"/>
              </a:spcAft>
              <a:buFont typeface="Wingdings" panose="05000000000000000000" pitchFamily="2" charset="2"/>
              <a:buChar char="Ø"/>
            </a:pPr>
            <a:r>
              <a:rPr lang="en-US" sz="2600" dirty="0"/>
              <a:t>Task timelines</a:t>
            </a:r>
          </a:p>
          <a:p>
            <a:pPr marL="914400" indent="-457200" fontAlgn="auto">
              <a:spcBef>
                <a:spcPts val="0"/>
              </a:spcBef>
              <a:spcAft>
                <a:spcPts val="600"/>
              </a:spcAft>
              <a:buFont typeface="Wingdings" panose="05000000000000000000" pitchFamily="2" charset="2"/>
              <a:buChar char="Ø"/>
            </a:pPr>
            <a:endParaRPr lang="en-US" sz="2600" dirty="0"/>
          </a:p>
        </p:txBody>
      </p:sp>
      <p:sp>
        <p:nvSpPr>
          <p:cNvPr id="8" name="TextBox 7">
            <a:extLst>
              <a:ext uri="{FF2B5EF4-FFF2-40B4-BE49-F238E27FC236}">
                <a16:creationId xmlns:a16="http://schemas.microsoft.com/office/drawing/2014/main" id="{368F272B-F995-4AE0-8DFA-4C98E85C88ED}"/>
              </a:ext>
            </a:extLst>
          </p:cNvPr>
          <p:cNvSpPr txBox="1"/>
          <p:nvPr/>
        </p:nvSpPr>
        <p:spPr>
          <a:xfrm>
            <a:off x="685800" y="5333999"/>
            <a:ext cx="77724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By completing and following schedules, the workday is more efficient and productive. </a:t>
            </a:r>
          </a:p>
        </p:txBody>
      </p:sp>
      <p:pic>
        <p:nvPicPr>
          <p:cNvPr id="3" name="Picture 2">
            <a:extLst>
              <a:ext uri="{FF2B5EF4-FFF2-40B4-BE49-F238E27FC236}">
                <a16:creationId xmlns:a16="http://schemas.microsoft.com/office/drawing/2014/main" id="{1977D7D3-37FB-4B6D-9061-B2E8E786F519}"/>
              </a:ext>
            </a:extLst>
          </p:cNvPr>
          <p:cNvPicPr>
            <a:picLocks noChangeAspect="1"/>
          </p:cNvPicPr>
          <p:nvPr/>
        </p:nvPicPr>
        <p:blipFill>
          <a:blip r:embed="rId3"/>
          <a:stretch>
            <a:fillRect/>
          </a:stretch>
        </p:blipFill>
        <p:spPr>
          <a:xfrm>
            <a:off x="4648200" y="2701267"/>
            <a:ext cx="4283744" cy="2556533"/>
          </a:xfrm>
          <a:prstGeom prst="rect">
            <a:avLst/>
          </a:prstGeom>
          <a:ln>
            <a:solidFill>
              <a:schemeClr val="bg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200000" y="200000"/>
                                    </p:animScale>
                                  </p:childTnLst>
                                </p:cTn>
                              </p:par>
                              <p:par>
                                <p:cTn id="7" presetID="35" presetClass="path" presetSubtype="0" fill="hold" nodeType="withEffect">
                                  <p:stCondLst>
                                    <p:cond delay="0"/>
                                  </p:stCondLst>
                                  <p:childTnLst>
                                    <p:animMotion origin="layout" path="M -0.00086 -0.00254 L -0.22586 -0.06921 " pathEditMode="relative" rAng="0" ptsTypes="AA">
                                      <p:cBhvr>
                                        <p:cTn id="8" dur="2000" fill="hold"/>
                                        <p:tgtEl>
                                          <p:spTgt spid="3"/>
                                        </p:tgtEl>
                                        <p:attrNameLst>
                                          <p:attrName>ppt_x</p:attrName>
                                          <p:attrName>ppt_y</p:attrName>
                                        </p:attrNameLst>
                                      </p:cBhvr>
                                      <p:rCtr x="-11250" y="-3333"/>
                                    </p:animMotion>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DDF46D-FD0D-44BF-AC6D-604BBB16BB29}"/>
              </a:ext>
            </a:extLst>
          </p:cNvPr>
          <p:cNvPicPr>
            <a:picLocks noChangeAspect="1"/>
          </p:cNvPicPr>
          <p:nvPr/>
        </p:nvPicPr>
        <p:blipFill rotWithShape="1">
          <a:blip r:embed="rId3"/>
          <a:srcRect r="76516" b="73768"/>
          <a:stretch/>
        </p:blipFill>
        <p:spPr>
          <a:xfrm>
            <a:off x="5334000" y="2057400"/>
            <a:ext cx="3657600" cy="2438400"/>
          </a:xfrm>
          <a:prstGeom prst="rect">
            <a:avLst/>
          </a:prstGeom>
        </p:spPr>
      </p:pic>
      <p:sp>
        <p:nvSpPr>
          <p:cNvPr id="2" name="Title 1"/>
          <p:cNvSpPr>
            <a:spLocks noGrp="1"/>
          </p:cNvSpPr>
          <p:nvPr>
            <p:ph type="title"/>
          </p:nvPr>
        </p:nvSpPr>
        <p:spPr>
          <a:xfrm>
            <a:off x="0" y="0"/>
            <a:ext cx="9144000" cy="1143000"/>
          </a:xfrm>
          <a:solidFill>
            <a:schemeClr val="bg2">
              <a:lumMod val="40000"/>
              <a:lumOff val="60000"/>
            </a:schemeClr>
          </a:solidFill>
        </p:spPr>
        <p:txBody>
          <a:bodyPr>
            <a:noAutofit/>
          </a:bodyPr>
          <a:lstStyle/>
          <a:p>
            <a:r>
              <a:rPr lang="en-US" sz="3200" dirty="0"/>
              <a:t>Completing The Cafeteria Work Assignment Schedule </a:t>
            </a:r>
          </a:p>
        </p:txBody>
      </p:sp>
      <p:sp>
        <p:nvSpPr>
          <p:cNvPr id="4" name="TextBox 3">
            <a:extLst>
              <a:ext uri="{FF2B5EF4-FFF2-40B4-BE49-F238E27FC236}">
                <a16:creationId xmlns:a16="http://schemas.microsoft.com/office/drawing/2014/main" id="{0B8CB6FB-ADFF-4332-9C83-A9021F2B53A9}"/>
              </a:ext>
            </a:extLst>
          </p:cNvPr>
          <p:cNvSpPr txBox="1"/>
          <p:nvPr/>
        </p:nvSpPr>
        <p:spPr>
          <a:xfrm>
            <a:off x="152400" y="1520785"/>
            <a:ext cx="5638800" cy="524759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Fill in the following areas:</a:t>
            </a:r>
          </a:p>
          <a:p>
            <a:pPr marL="914400" marR="0" lvl="0" indent="-457200" algn="l" defTabSz="914400" rtl="0" eaLnBrk="1" fontAlgn="base" latinLnBrk="0" hangingPunct="1">
              <a:lnSpc>
                <a:spcPct val="100000"/>
              </a:lnSpc>
              <a:spcBef>
                <a:spcPct val="0"/>
              </a:spcBef>
              <a:spcAft>
                <a:spcPts val="600"/>
              </a:spcAft>
              <a:buClrTx/>
              <a:buSzTx/>
              <a:buFontTx/>
              <a:buAutoNum type="alphaUcPeriod"/>
              <a:tabLst/>
              <a:defRPr/>
            </a:pPr>
            <a:r>
              <a:rPr lang="en-US" sz="2600" dirty="0">
                <a:solidFill>
                  <a:srgbClr val="000000"/>
                </a:solidFill>
                <a:latin typeface="+mn-lt"/>
              </a:rPr>
              <a:t>School name: no abbreviation</a:t>
            </a:r>
          </a:p>
          <a:p>
            <a:pPr marL="914400" marR="0" lvl="0" indent="-457200" algn="l" defTabSz="914400" rtl="0" eaLnBrk="1" fontAlgn="base" latinLnBrk="0" hangingPunct="1">
              <a:lnSpc>
                <a:spcPct val="100000"/>
              </a:lnSpc>
              <a:spcBef>
                <a:spcPct val="0"/>
              </a:spcBef>
              <a:spcAft>
                <a:spcPts val="600"/>
              </a:spcAft>
              <a:buClrTx/>
              <a:buSzTx/>
              <a:buFontTx/>
              <a:buAutoNum type="alphaUcPeriod"/>
              <a:tabLst/>
              <a:defRPr/>
            </a:pPr>
            <a:r>
              <a:rPr lang="en-US" sz="2600" dirty="0">
                <a:solidFill>
                  <a:srgbClr val="000000"/>
                </a:solidFill>
                <a:latin typeface="+mn-lt"/>
              </a:rPr>
              <a:t>School year: current year</a:t>
            </a:r>
          </a:p>
          <a:p>
            <a:pPr marL="914400" marR="0" lvl="0" indent="-457200" algn="l" defTabSz="914400" rtl="0" eaLnBrk="1" fontAlgn="base" latinLnBrk="0" hangingPunct="1">
              <a:lnSpc>
                <a:spcPct val="100000"/>
              </a:lnSpc>
              <a:spcBef>
                <a:spcPct val="0"/>
              </a:spcBef>
              <a:spcAft>
                <a:spcPts val="600"/>
              </a:spcAft>
              <a:buClrTx/>
              <a:buSzTx/>
              <a:buFontTx/>
              <a:buAutoNum type="alphaUcPeriod"/>
              <a:tabLst/>
              <a:defRPr/>
            </a:pPr>
            <a:r>
              <a:rPr lang="en-US" sz="2600" dirty="0">
                <a:solidFill>
                  <a:srgbClr val="000000"/>
                </a:solidFill>
                <a:latin typeface="+mn-lt"/>
              </a:rPr>
              <a:t>Classification: job title</a:t>
            </a:r>
          </a:p>
          <a:p>
            <a:pPr marL="914400" marR="0" lvl="0" indent="-457200" algn="l" defTabSz="914400" rtl="0" eaLnBrk="1" fontAlgn="base" latinLnBrk="0" hangingPunct="1">
              <a:lnSpc>
                <a:spcPct val="100000"/>
              </a:lnSpc>
              <a:spcBef>
                <a:spcPct val="0"/>
              </a:spcBef>
              <a:spcAft>
                <a:spcPts val="600"/>
              </a:spcAft>
              <a:buClrTx/>
              <a:buSzTx/>
              <a:buFontTx/>
              <a:buAutoNum type="alphaUcPeriod"/>
              <a:tabLst/>
              <a:defRPr/>
            </a:pPr>
            <a:r>
              <a:rPr lang="en-US" sz="2600" dirty="0">
                <a:solidFill>
                  <a:srgbClr val="000000"/>
                </a:solidFill>
                <a:latin typeface="+mn-lt"/>
              </a:rPr>
              <a:t># of Hours: allocated hours for position</a:t>
            </a:r>
          </a:p>
          <a:p>
            <a:pPr marL="914400" marR="0" lvl="0" indent="-457200" algn="l" defTabSz="914400" rtl="0" eaLnBrk="1" fontAlgn="base" latinLnBrk="0" hangingPunct="1">
              <a:lnSpc>
                <a:spcPct val="100000"/>
              </a:lnSpc>
              <a:spcBef>
                <a:spcPct val="0"/>
              </a:spcBef>
              <a:spcAft>
                <a:spcPts val="600"/>
              </a:spcAft>
              <a:buClrTx/>
              <a:buSzTx/>
              <a:buFontTx/>
              <a:buAutoNum type="alphaUcPeriod"/>
              <a:tabLst/>
              <a:defRPr/>
            </a:pPr>
            <a:r>
              <a:rPr lang="en-US" sz="2600" dirty="0">
                <a:solidFill>
                  <a:srgbClr val="000000"/>
                </a:solidFill>
                <a:latin typeface="+mn-lt"/>
              </a:rPr>
              <a:t>Assigned hours: work times</a:t>
            </a:r>
          </a:p>
          <a:p>
            <a:pPr marL="914400" marR="0" lvl="0" indent="-457200" algn="l" defTabSz="914400" rtl="0" eaLnBrk="1" fontAlgn="base" latinLnBrk="0" hangingPunct="1">
              <a:lnSpc>
                <a:spcPct val="100000"/>
              </a:lnSpc>
              <a:spcBef>
                <a:spcPct val="0"/>
              </a:spcBef>
              <a:spcAft>
                <a:spcPts val="600"/>
              </a:spcAft>
              <a:buClrTx/>
              <a:buSzTx/>
              <a:buFontTx/>
              <a:buAutoNum type="alphaUcPeriod"/>
              <a:tabLst/>
              <a:defRPr/>
            </a:pPr>
            <a:r>
              <a:rPr lang="en-US" sz="2600" dirty="0">
                <a:solidFill>
                  <a:srgbClr val="000000"/>
                </a:solidFill>
                <a:latin typeface="+mn-lt"/>
              </a:rPr>
              <a:t>Position: assign alphabetical code </a:t>
            </a:r>
          </a:p>
          <a:p>
            <a:pPr marL="1371600" lvl="1" indent="-457200">
              <a:spcAft>
                <a:spcPts val="600"/>
              </a:spcAft>
              <a:buFont typeface="Wingdings" panose="05000000000000000000" pitchFamily="2" charset="2"/>
              <a:buChar char="Ø"/>
              <a:defRPr/>
            </a:pPr>
            <a:r>
              <a:rPr lang="en-US" sz="2400" dirty="0">
                <a:solidFill>
                  <a:srgbClr val="000000"/>
                </a:solidFill>
                <a:latin typeface="+mn-lt"/>
              </a:rPr>
              <a:t>A,B,C, etc.</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p>
            <a:pPr marL="914400" marR="0" lvl="0" indent="-457200" algn="l" defTabSz="914400" rtl="0" eaLnBrk="1" fontAlgn="base" latinLnBrk="0" hangingPunct="1">
              <a:lnSpc>
                <a:spcPct val="100000"/>
              </a:lnSpc>
              <a:spcBef>
                <a:spcPct val="0"/>
              </a:spcBef>
              <a:spcAft>
                <a:spcPts val="600"/>
              </a:spcAft>
              <a:buClrTx/>
              <a:buSzTx/>
              <a:buFontTx/>
              <a:buAutoNum type="alphaUcPeriod"/>
              <a:tabLst/>
              <a:defRPr/>
            </a:pPr>
            <a:endParaRPr lang="en-US" sz="2600" dirty="0">
              <a:solidFill>
                <a:srgbClr val="000000"/>
              </a:solidFill>
              <a:latin typeface="+mn-lt"/>
            </a:endParaRPr>
          </a:p>
          <a:p>
            <a:pPr marL="457200" marR="0" lvl="0" algn="l" defTabSz="914400" rtl="0" eaLnBrk="1" fontAlgn="base" latinLnBrk="0" hangingPunct="1">
              <a:lnSpc>
                <a:spcPct val="100000"/>
              </a:lnSpc>
              <a:spcBef>
                <a:spcPct val="0"/>
              </a:spcBef>
              <a:spcAft>
                <a:spcPts val="600"/>
              </a:spcAft>
              <a:buClrTx/>
              <a:buSzTx/>
              <a:tabLst/>
              <a:defRPr/>
            </a:pPr>
            <a:endParaRPr kumimoji="0" lang="en-US"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46B5AA85-C936-45D0-AFE8-237DBAECFF76}"/>
              </a:ext>
            </a:extLst>
          </p:cNvPr>
          <p:cNvSpPr/>
          <p:nvPr/>
        </p:nvSpPr>
        <p:spPr>
          <a:xfrm>
            <a:off x="7620000" y="1944766"/>
            <a:ext cx="1371600" cy="341234"/>
          </a:xfrm>
          <a:prstGeom prst="rect">
            <a:avLst/>
          </a:prstGeom>
          <a:solidFill>
            <a:srgbClr val="FFFFFF">
              <a:alpha val="0"/>
            </a:srgbClr>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w="0"/>
                <a:solidFill>
                  <a:schemeClr val="accent1"/>
                </a:solidFill>
              </a:rPr>
              <a:t>A</a:t>
            </a:r>
          </a:p>
        </p:txBody>
      </p:sp>
      <p:sp>
        <p:nvSpPr>
          <p:cNvPr id="7" name="Rectangle 6">
            <a:extLst>
              <a:ext uri="{FF2B5EF4-FFF2-40B4-BE49-F238E27FC236}">
                <a16:creationId xmlns:a16="http://schemas.microsoft.com/office/drawing/2014/main" id="{49893A0C-B1FF-4EC6-B5AA-6B3CA3824B2F}"/>
              </a:ext>
            </a:extLst>
          </p:cNvPr>
          <p:cNvSpPr/>
          <p:nvPr/>
        </p:nvSpPr>
        <p:spPr>
          <a:xfrm>
            <a:off x="6974840" y="2789162"/>
            <a:ext cx="1864360" cy="215561"/>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n w="0"/>
                <a:solidFill>
                  <a:schemeClr val="accent1"/>
                </a:solidFill>
              </a:rPr>
              <a:t>C</a:t>
            </a:r>
            <a:endParaRPr lang="en-US" dirty="0"/>
          </a:p>
        </p:txBody>
      </p:sp>
      <p:sp>
        <p:nvSpPr>
          <p:cNvPr id="9" name="Rectangle 8">
            <a:extLst>
              <a:ext uri="{FF2B5EF4-FFF2-40B4-BE49-F238E27FC236}">
                <a16:creationId xmlns:a16="http://schemas.microsoft.com/office/drawing/2014/main" id="{1930BE72-3F21-40D2-97A4-5BFAA585AF74}"/>
              </a:ext>
            </a:extLst>
          </p:cNvPr>
          <p:cNvSpPr/>
          <p:nvPr/>
        </p:nvSpPr>
        <p:spPr>
          <a:xfrm>
            <a:off x="6974840" y="3004722"/>
            <a:ext cx="1864360" cy="215561"/>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FF0000"/>
                </a:solidFill>
              </a:rPr>
              <a:t>D</a:t>
            </a:r>
          </a:p>
        </p:txBody>
      </p:sp>
      <p:sp>
        <p:nvSpPr>
          <p:cNvPr id="10" name="Rectangle 9">
            <a:extLst>
              <a:ext uri="{FF2B5EF4-FFF2-40B4-BE49-F238E27FC236}">
                <a16:creationId xmlns:a16="http://schemas.microsoft.com/office/drawing/2014/main" id="{88110F33-B858-470B-BD59-0604D49B4B77}"/>
              </a:ext>
            </a:extLst>
          </p:cNvPr>
          <p:cNvSpPr/>
          <p:nvPr/>
        </p:nvSpPr>
        <p:spPr>
          <a:xfrm>
            <a:off x="6974840" y="3220283"/>
            <a:ext cx="1864360" cy="215561"/>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n w="0"/>
                <a:solidFill>
                  <a:schemeClr val="accent1"/>
                </a:solidFill>
              </a:rPr>
              <a:t>E</a:t>
            </a:r>
            <a:endParaRPr lang="en-US" dirty="0"/>
          </a:p>
        </p:txBody>
      </p:sp>
      <p:sp>
        <p:nvSpPr>
          <p:cNvPr id="11" name="Rectangle 10">
            <a:extLst>
              <a:ext uri="{FF2B5EF4-FFF2-40B4-BE49-F238E27FC236}">
                <a16:creationId xmlns:a16="http://schemas.microsoft.com/office/drawing/2014/main" id="{EF7A28E7-089B-481C-8804-8625E3674290}"/>
              </a:ext>
            </a:extLst>
          </p:cNvPr>
          <p:cNvSpPr/>
          <p:nvPr/>
        </p:nvSpPr>
        <p:spPr>
          <a:xfrm>
            <a:off x="6974840" y="3435843"/>
            <a:ext cx="1864360" cy="215561"/>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n w="0"/>
                <a:solidFill>
                  <a:schemeClr val="accent1"/>
                </a:solidFill>
              </a:rPr>
              <a:t>F</a:t>
            </a:r>
            <a:endParaRPr lang="en-US" dirty="0"/>
          </a:p>
        </p:txBody>
      </p:sp>
      <p:sp>
        <p:nvSpPr>
          <p:cNvPr id="12" name="Rectangle 11">
            <a:extLst>
              <a:ext uri="{FF2B5EF4-FFF2-40B4-BE49-F238E27FC236}">
                <a16:creationId xmlns:a16="http://schemas.microsoft.com/office/drawing/2014/main" id="{BFBDACFE-F79C-4C69-9FCE-6ABC189E80D1}"/>
              </a:ext>
            </a:extLst>
          </p:cNvPr>
          <p:cNvSpPr/>
          <p:nvPr/>
        </p:nvSpPr>
        <p:spPr>
          <a:xfrm>
            <a:off x="7508240" y="2343721"/>
            <a:ext cx="949960" cy="337661"/>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n w="0"/>
                <a:solidFill>
                  <a:schemeClr val="accent1"/>
                </a:solidFill>
              </a:rPr>
              <a:t>B</a:t>
            </a:r>
            <a:endParaRPr lang="en-US" dirty="0"/>
          </a:p>
        </p:txBody>
      </p:sp>
    </p:spTree>
    <p:extLst>
      <p:ext uri="{BB962C8B-B14F-4D97-AF65-F5344CB8AC3E}">
        <p14:creationId xmlns:p14="http://schemas.microsoft.com/office/powerpoint/2010/main" val="316641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latin typeface="+mn-lt"/>
              </a:rPr>
              <a:t>	Example</a:t>
            </a:r>
          </a:p>
        </p:txBody>
      </p:sp>
      <p:graphicFrame>
        <p:nvGraphicFramePr>
          <p:cNvPr id="7" name="Content Placeholder 6"/>
          <p:cNvGraphicFramePr>
            <a:graphicFrameLocks/>
          </p:cNvGraphicFramePr>
          <p:nvPr>
            <p:extLst>
              <p:ext uri="{D42A27DB-BD31-4B8C-83A1-F6EECF244321}">
                <p14:modId xmlns:p14="http://schemas.microsoft.com/office/powerpoint/2010/main" val="588595249"/>
              </p:ext>
            </p:extLst>
          </p:nvPr>
        </p:nvGraphicFramePr>
        <p:xfrm>
          <a:off x="228599" y="1308233"/>
          <a:ext cx="8686801" cy="4635367"/>
        </p:xfrm>
        <a:graphic>
          <a:graphicData uri="http://schemas.openxmlformats.org/drawingml/2006/table">
            <a:tbl>
              <a:tblPr firstRow="1" bandRow="1">
                <a:tableStyleId>{5940675A-B579-460E-94D1-54222C63F5DA}</a:tableStyleId>
              </a:tblPr>
              <a:tblGrid>
                <a:gridCol w="2493434">
                  <a:extLst>
                    <a:ext uri="{9D8B030D-6E8A-4147-A177-3AD203B41FA5}">
                      <a16:colId xmlns:a16="http://schemas.microsoft.com/office/drawing/2014/main" val="20000"/>
                    </a:ext>
                  </a:extLst>
                </a:gridCol>
                <a:gridCol w="1545167">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95966">
                  <a:extLst>
                    <a:ext uri="{9D8B030D-6E8A-4147-A177-3AD203B41FA5}">
                      <a16:colId xmlns:a16="http://schemas.microsoft.com/office/drawing/2014/main" val="20003"/>
                    </a:ext>
                  </a:extLst>
                </a:gridCol>
                <a:gridCol w="1528234">
                  <a:extLst>
                    <a:ext uri="{9D8B030D-6E8A-4147-A177-3AD203B41FA5}">
                      <a16:colId xmlns:a16="http://schemas.microsoft.com/office/drawing/2014/main" val="20004"/>
                    </a:ext>
                  </a:extLst>
                </a:gridCol>
              </a:tblGrid>
              <a:tr h="947576">
                <a:tc gridSpan="5">
                  <a:txBody>
                    <a:bodyPr/>
                    <a:lstStyle/>
                    <a:p>
                      <a:pPr algn="ctr"/>
                      <a:r>
                        <a:rPr lang="en-US" sz="2400" u="none" dirty="0">
                          <a:solidFill>
                            <a:srgbClr val="000000"/>
                          </a:solidFill>
                        </a:rPr>
                        <a:t>CAFETERIA</a:t>
                      </a:r>
                      <a:r>
                        <a:rPr lang="en-US" sz="2400" u="none" baseline="0" dirty="0">
                          <a:solidFill>
                            <a:srgbClr val="000000"/>
                          </a:solidFill>
                        </a:rPr>
                        <a:t> WORK ASSIGNMENT SCHEDULE</a:t>
                      </a:r>
                    </a:p>
                    <a:p>
                      <a:pPr algn="ctr"/>
                      <a:r>
                        <a:rPr lang="en-US" sz="2400" u="sng" baseline="0" dirty="0">
                          <a:solidFill>
                            <a:srgbClr val="000000"/>
                          </a:solidFill>
                        </a:rPr>
                        <a:t>SCHOOL: ABC Elementary__      SCHOOL YEAR: 2020-2021_______</a:t>
                      </a:r>
                      <a:endParaRPr lang="en-US" sz="2400" b="0" u="sng"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solidFill>
                          <a:schemeClr val="tx1"/>
                        </a:solidFill>
                      </a:endParaRPr>
                    </a:p>
                  </a:txBody>
                  <a:tcPr>
                    <a:solidFill>
                      <a:schemeClr val="accent1">
                        <a:lumMod val="20000"/>
                        <a:lumOff val="80000"/>
                      </a:schemeClr>
                    </a:solidFill>
                  </a:tcPr>
                </a:tc>
                <a:tc hMerge="1">
                  <a:txBody>
                    <a:bodyPr/>
                    <a:lstStyle/>
                    <a:p>
                      <a:pPr algn="ctr"/>
                      <a:endParaRPr lang="en-US" sz="2400" dirty="0">
                        <a:solidFill>
                          <a:schemeClr val="tx1"/>
                        </a:solidFill>
                      </a:endParaRPr>
                    </a:p>
                  </a:txBody>
                  <a:tcPr>
                    <a:solidFill>
                      <a:schemeClr val="accent1">
                        <a:lumMod val="20000"/>
                        <a:lumOff val="80000"/>
                      </a:schemeClr>
                    </a:solidFill>
                  </a:tcPr>
                </a:tc>
                <a:tc hMerge="1">
                  <a:txBody>
                    <a:bodyPr/>
                    <a:lstStyle/>
                    <a:p>
                      <a:pPr algn="ctr"/>
                      <a:endParaRPr lang="en-US" sz="2400" dirty="0">
                        <a:solidFill>
                          <a:schemeClr val="tx1"/>
                        </a:solidFill>
                      </a:endParaRPr>
                    </a:p>
                  </a:txBody>
                  <a:tcPr>
                    <a:solidFill>
                      <a:schemeClr val="accent1">
                        <a:lumMod val="20000"/>
                        <a:lumOff val="80000"/>
                      </a:schemeClr>
                    </a:solidFill>
                  </a:tcPr>
                </a:tc>
                <a:tc hMerge="1">
                  <a:txBody>
                    <a:bodyPr/>
                    <a:lstStyle/>
                    <a:p>
                      <a:pPr algn="ctr"/>
                      <a:endParaRPr lang="en-US" sz="24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438693">
                <a:tc gridSpan="5">
                  <a:txBody>
                    <a:bodyPr/>
                    <a:lstStyle/>
                    <a:p>
                      <a:pPr algn="l"/>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solidFill>
                          <a:schemeClr val="tx1"/>
                        </a:solidFill>
                      </a:endParaRPr>
                    </a:p>
                  </a:txBody>
                  <a:tcPr>
                    <a:solidFill>
                      <a:schemeClr val="accent1">
                        <a:lumMod val="20000"/>
                        <a:lumOff val="80000"/>
                      </a:schemeClr>
                    </a:solidFill>
                  </a:tcPr>
                </a:tc>
                <a:tc hMerge="1">
                  <a:txBody>
                    <a:bodyPr/>
                    <a:lstStyle/>
                    <a:p>
                      <a:pPr algn="ctr"/>
                      <a:endParaRPr lang="en-US" sz="2400" dirty="0">
                        <a:solidFill>
                          <a:schemeClr val="tx1"/>
                        </a:solidFill>
                      </a:endParaRPr>
                    </a:p>
                  </a:txBody>
                  <a:tcPr>
                    <a:solidFill>
                      <a:schemeClr val="accent1">
                        <a:lumMod val="20000"/>
                        <a:lumOff val="80000"/>
                      </a:schemeClr>
                    </a:solidFill>
                  </a:tcPr>
                </a:tc>
                <a:tc hMerge="1">
                  <a:txBody>
                    <a:bodyPr/>
                    <a:lstStyle/>
                    <a:p>
                      <a:pPr algn="ctr"/>
                      <a:endParaRPr lang="en-US" sz="2400" dirty="0">
                        <a:solidFill>
                          <a:schemeClr val="tx1"/>
                        </a:solidFill>
                      </a:endParaRPr>
                    </a:p>
                  </a:txBody>
                  <a:tcPr>
                    <a:solidFill>
                      <a:schemeClr val="accent1">
                        <a:lumMod val="20000"/>
                        <a:lumOff val="80000"/>
                      </a:schemeClr>
                    </a:solidFill>
                  </a:tcPr>
                </a:tc>
                <a:tc hMerge="1">
                  <a:txBody>
                    <a:bodyPr/>
                    <a:lstStyle/>
                    <a:p>
                      <a:pPr algn="ctr"/>
                      <a:endParaRPr lang="en-US" sz="24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r h="1163690">
                <a:tc>
                  <a:txBody>
                    <a:bodyPr/>
                    <a:lstStyle/>
                    <a:p>
                      <a:pPr algn="ctr"/>
                      <a:r>
                        <a:rPr lang="en-US" sz="2400" dirty="0">
                          <a:solidFill>
                            <a:srgbClr val="000000"/>
                          </a:solidFill>
                        </a:rPr>
                        <a:t>Classification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0000"/>
                          </a:solidFill>
                        </a:rPr>
                        <a:t>Cafeteria Mgr.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0000"/>
                          </a:solidFill>
                        </a:rPr>
                        <a:t>Senior Worker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0000"/>
                          </a:solidFill>
                        </a:rPr>
                        <a:t>FSW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0000"/>
                          </a:solidFill>
                        </a:rPr>
                        <a:t>FSW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4202">
                <a:tc>
                  <a:txBody>
                    <a:bodyPr/>
                    <a:lstStyle/>
                    <a:p>
                      <a:r>
                        <a:rPr lang="en-US" sz="2200" dirty="0">
                          <a:solidFill>
                            <a:srgbClr val="000000"/>
                          </a:solidFill>
                        </a:rPr>
                        <a:t># Of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0000"/>
                          </a:solidFill>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0000"/>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000000"/>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37004">
                <a:tc>
                  <a:txBody>
                    <a:bodyPr/>
                    <a:lstStyle/>
                    <a:p>
                      <a:r>
                        <a:rPr lang="en-US" sz="2200" dirty="0">
                          <a:solidFill>
                            <a:srgbClr val="000000"/>
                          </a:solidFill>
                        </a:rPr>
                        <a:t>Assigned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00"/>
                          </a:solidFill>
                        </a:rPr>
                        <a:t>6:00 - 2:30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000000"/>
                          </a:solidFill>
                        </a:rPr>
                        <a:t>6:30</a:t>
                      </a:r>
                      <a:r>
                        <a:rPr lang="en-US" baseline="0" dirty="0">
                          <a:solidFill>
                            <a:srgbClr val="000000"/>
                          </a:solidFill>
                        </a:rPr>
                        <a:t> - 1:30</a:t>
                      </a:r>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7:00</a:t>
                      </a:r>
                      <a:r>
                        <a:rPr lang="en-US" baseline="0" dirty="0">
                          <a:solidFill>
                            <a:srgbClr val="000000"/>
                          </a:solidFill>
                        </a:rPr>
                        <a:t> - 11:00</a:t>
                      </a:r>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9:00</a:t>
                      </a:r>
                      <a:r>
                        <a:rPr lang="en-US" baseline="0" dirty="0">
                          <a:solidFill>
                            <a:srgbClr val="000000"/>
                          </a:solidFill>
                        </a:rPr>
                        <a:t> - 1:00</a:t>
                      </a:r>
                      <a:endParaRPr lang="en-US"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74202">
                <a:tc>
                  <a:txBody>
                    <a:bodyPr/>
                    <a:lstStyle/>
                    <a:p>
                      <a:r>
                        <a:rPr lang="en-US" sz="2200" dirty="0">
                          <a:solidFill>
                            <a:srgbClr val="000000"/>
                          </a:solidFill>
                        </a:rPr>
                        <a:t>Position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rgbClr val="000000"/>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rgbClr val="000000"/>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rgbClr val="000000"/>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rgbClr val="000000"/>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4" name="Picture 3" descr="FSD PPP Temp 2.png">
            <a:extLst>
              <a:ext uri="{FF2B5EF4-FFF2-40B4-BE49-F238E27FC236}">
                <a16:creationId xmlns:a16="http://schemas.microsoft.com/office/drawing/2014/main" id="{9EC77CDD-2287-4788-B201-45F370ACA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8D1127-DCC0-4C33-9206-7493441D4A1F}"/>
              </a:ext>
            </a:extLst>
          </p:cNvPr>
          <p:cNvSpPr txBox="1">
            <a:spLocks/>
          </p:cNvSpPr>
          <p:nvPr/>
        </p:nvSpPr>
        <p:spPr>
          <a:xfrm>
            <a:off x="0" y="0"/>
            <a:ext cx="9144000" cy="1143000"/>
          </a:xfrm>
          <a:prstGeom prst="rect">
            <a:avLst/>
          </a:prstGeom>
          <a:solidFill>
            <a:schemeClr val="bg2">
              <a:lumMod val="40000"/>
              <a:lumOff val="60000"/>
            </a:schemeClr>
          </a:solidFill>
        </p:spPr>
        <p:txBody>
          <a:bodyPr anchor="ctr">
            <a:noAutofit/>
          </a:bodyPr>
          <a:lstStyle>
            <a:lvl1pPr algn="l" defTabSz="457200" rtl="0" eaLnBrk="1" latinLnBrk="0" hangingPunct="1">
              <a:spcBef>
                <a:spcPct val="0"/>
              </a:spcBef>
              <a:buNone/>
              <a:defRPr sz="4000" b="1" kern="1200">
                <a:solidFill>
                  <a:srgbClr val="000000"/>
                </a:solidFill>
                <a:latin typeface="+mj-lt"/>
                <a:ea typeface="+mj-ea"/>
                <a:cs typeface="+mj-cs"/>
              </a:defRPr>
            </a:lvl1pPr>
          </a:lstStyle>
          <a:p>
            <a:pPr fontAlgn="auto">
              <a:spcAft>
                <a:spcPts val="0"/>
              </a:spcAft>
            </a:pPr>
            <a:r>
              <a:rPr lang="en-US" sz="3200" dirty="0"/>
              <a:t>	</a:t>
            </a:r>
            <a:r>
              <a:rPr lang="en-US" dirty="0"/>
              <a:t>Outline Worker Hours </a:t>
            </a:r>
            <a:endParaRPr lang="en-US" sz="3200" dirty="0"/>
          </a:p>
        </p:txBody>
      </p:sp>
      <p:pic>
        <p:nvPicPr>
          <p:cNvPr id="3" name="Picture 2">
            <a:extLst>
              <a:ext uri="{FF2B5EF4-FFF2-40B4-BE49-F238E27FC236}">
                <a16:creationId xmlns:a16="http://schemas.microsoft.com/office/drawing/2014/main" id="{A17F40C0-036E-4474-8982-4DBD3976CC1A}"/>
              </a:ext>
            </a:extLst>
          </p:cNvPr>
          <p:cNvPicPr>
            <a:picLocks noChangeAspect="1"/>
          </p:cNvPicPr>
          <p:nvPr/>
        </p:nvPicPr>
        <p:blipFill rotWithShape="1">
          <a:blip r:embed="rId3"/>
          <a:srcRect l="50" r="35209"/>
          <a:stretch/>
        </p:blipFill>
        <p:spPr>
          <a:xfrm>
            <a:off x="4038600" y="1524000"/>
            <a:ext cx="4343400" cy="4424481"/>
          </a:xfrm>
          <a:prstGeom prst="rect">
            <a:avLst/>
          </a:prstGeom>
          <a:ln w="19050">
            <a:solidFill>
              <a:srgbClr val="008000"/>
            </a:solidFill>
          </a:ln>
        </p:spPr>
      </p:pic>
      <p:sp>
        <p:nvSpPr>
          <p:cNvPr id="8" name="Rounded Rectangle 7"/>
          <p:cNvSpPr/>
          <p:nvPr/>
        </p:nvSpPr>
        <p:spPr bwMode="auto">
          <a:xfrm>
            <a:off x="907105" y="4800600"/>
            <a:ext cx="2667000" cy="923767"/>
          </a:xfrm>
          <a:prstGeom prst="roundRect">
            <a:avLst/>
          </a:prstGeom>
          <a:solidFill>
            <a:schemeClr val="bg1"/>
          </a:solidFill>
          <a:ln w="19050" cap="flat" cmpd="sng" algn="ctr">
            <a:solidFill>
              <a:srgbClr val="008000"/>
            </a:solidFill>
            <a:prstDash val="solid"/>
            <a:round/>
            <a:headEnd type="none" w="med" len="med"/>
            <a:tailEnd type="none" w="med" len="med"/>
          </a:ln>
          <a:effectLst/>
        </p:spPr>
        <p:txBody>
          <a:bodyPr/>
          <a:lstStyle/>
          <a:p>
            <a:pPr algn="ctr" eaLnBrk="0" hangingPunct="0">
              <a:defRPr/>
            </a:pPr>
            <a:r>
              <a:rPr lang="en-US" sz="2400" dirty="0">
                <a:solidFill>
                  <a:srgbClr val="000000"/>
                </a:solidFill>
                <a:latin typeface="+mn-lt"/>
              </a:rPr>
              <a:t>Outline work hours in black ink.</a:t>
            </a:r>
          </a:p>
        </p:txBody>
      </p:sp>
      <p:sp>
        <p:nvSpPr>
          <p:cNvPr id="11" name="TextBox 10">
            <a:extLst>
              <a:ext uri="{FF2B5EF4-FFF2-40B4-BE49-F238E27FC236}">
                <a16:creationId xmlns:a16="http://schemas.microsoft.com/office/drawing/2014/main" id="{21467F4A-1DB3-4A1F-B59E-B1A0BD89DD28}"/>
              </a:ext>
            </a:extLst>
          </p:cNvPr>
          <p:cNvSpPr txBox="1"/>
          <p:nvPr/>
        </p:nvSpPr>
        <p:spPr>
          <a:xfrm>
            <a:off x="491247" y="1487373"/>
            <a:ext cx="3581400" cy="3108543"/>
          </a:xfrm>
          <a:prstGeom prst="rect">
            <a:avLst/>
          </a:prstGeom>
          <a:noFill/>
        </p:spPr>
        <p:txBody>
          <a:bodyPr wrap="square">
            <a:spAutoFit/>
          </a:bodyPr>
          <a:lstStyle/>
          <a:p>
            <a:pPr marL="0" marR="0" lvl="1" algn="l" defTabSz="457200" rtl="0" eaLnBrk="1" fontAlgn="auto" latinLnBrk="0" hangingPunct="1">
              <a:lnSpc>
                <a:spcPct val="100000"/>
              </a:lnSpc>
              <a:spcBef>
                <a:spcPts val="0"/>
              </a:spcBef>
              <a:spcAft>
                <a:spcPts val="600"/>
              </a:spcAft>
              <a:buClrTx/>
              <a:buSzTx/>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Outlining the working hours of each staff member provides</a:t>
            </a:r>
            <a:r>
              <a:rPr lang="en-US" sz="2800" dirty="0">
                <a:solidFill>
                  <a:srgbClr val="000000"/>
                </a:solidFill>
                <a:latin typeface="Calibri"/>
              </a:rPr>
              <a:t> a visual overview of the  timeframe’s that tasks can be assigned to staff.</a:t>
            </a:r>
            <a:endParaRPr kumimoji="0" lang="en-US" sz="2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FSD PPP Temp 2.png">
            <a:extLst>
              <a:ext uri="{FF2B5EF4-FFF2-40B4-BE49-F238E27FC236}">
                <a16:creationId xmlns:a16="http://schemas.microsoft.com/office/drawing/2014/main" id="{A95480B2-832B-4311-9A0B-78043E454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cxnSp>
        <p:nvCxnSpPr>
          <p:cNvPr id="18" name="Straight Arrow Connector 17">
            <a:extLst>
              <a:ext uri="{FF2B5EF4-FFF2-40B4-BE49-F238E27FC236}">
                <a16:creationId xmlns:a16="http://schemas.microsoft.com/office/drawing/2014/main" id="{7A6D4E58-D185-4EE8-847B-69A267A46DA8}"/>
              </a:ext>
            </a:extLst>
          </p:cNvPr>
          <p:cNvCxnSpPr>
            <a:cxnSpLocks/>
          </p:cNvCxnSpPr>
          <p:nvPr/>
        </p:nvCxnSpPr>
        <p:spPr>
          <a:xfrm flipV="1">
            <a:off x="3733800" y="3886200"/>
            <a:ext cx="2590800" cy="116192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latin typeface="+mn-lt"/>
              </a:rPr>
              <a:t>	</a:t>
            </a:r>
            <a:r>
              <a:rPr kumimoji="0" lang="en-US" sz="4000" i="0" u="none" strike="noStrike" kern="1200" cap="none" spc="0" normalizeH="0" baseline="0" noProof="0" dirty="0">
                <a:ln>
                  <a:noFill/>
                </a:ln>
                <a:solidFill>
                  <a:srgbClr val="000000"/>
                </a:solidFill>
                <a:effectLst/>
                <a:uLnTx/>
                <a:uFillTx/>
                <a:latin typeface="+mn-lt"/>
                <a:ea typeface="+mn-ea"/>
                <a:cs typeface="+mn-cs"/>
              </a:rPr>
              <a:t>All Hands On</a:t>
            </a:r>
            <a:r>
              <a:rPr lang="en-US" dirty="0">
                <a:latin typeface="+mn-lt"/>
                <a:ea typeface="+mn-ea"/>
                <a:cs typeface="+mn-cs"/>
              </a:rPr>
              <a:t> D</a:t>
            </a:r>
            <a:r>
              <a:rPr kumimoji="0" lang="en-US" sz="4000" i="0" u="none" strike="noStrike" kern="1200" cap="none" spc="0" normalizeH="0" baseline="0" noProof="0" dirty="0" err="1">
                <a:ln>
                  <a:noFill/>
                </a:ln>
                <a:solidFill>
                  <a:srgbClr val="000000"/>
                </a:solidFill>
                <a:effectLst/>
                <a:uLnTx/>
                <a:uFillTx/>
                <a:latin typeface="+mn-lt"/>
                <a:ea typeface="+mn-ea"/>
                <a:cs typeface="+mn-cs"/>
              </a:rPr>
              <a:t>eck</a:t>
            </a:r>
            <a:r>
              <a:rPr kumimoji="0" lang="en-US" sz="4000" i="0" u="none" strike="noStrike" kern="1200" cap="none" spc="0" normalizeH="0" baseline="0" noProof="0" dirty="0">
                <a:ln>
                  <a:noFill/>
                </a:ln>
                <a:solidFill>
                  <a:srgbClr val="000000"/>
                </a:solidFill>
                <a:effectLst/>
                <a:uLnTx/>
                <a:uFillTx/>
                <a:latin typeface="+mn-lt"/>
                <a:ea typeface="+mn-ea"/>
                <a:cs typeface="+mn-cs"/>
              </a:rPr>
              <a:t>!</a:t>
            </a:r>
            <a:endParaRPr lang="en-US" dirty="0">
              <a:latin typeface="+mn-lt"/>
            </a:endParaRPr>
          </a:p>
        </p:txBody>
      </p:sp>
      <p:sp>
        <p:nvSpPr>
          <p:cNvPr id="11" name="TextBox 10">
            <a:extLst>
              <a:ext uri="{FF2B5EF4-FFF2-40B4-BE49-F238E27FC236}">
                <a16:creationId xmlns:a16="http://schemas.microsoft.com/office/drawing/2014/main" id="{26B6A9BF-881A-40FC-BC53-75BC83FC971A}"/>
              </a:ext>
            </a:extLst>
          </p:cNvPr>
          <p:cNvSpPr txBox="1"/>
          <p:nvPr/>
        </p:nvSpPr>
        <p:spPr>
          <a:xfrm>
            <a:off x="457200" y="1599501"/>
            <a:ext cx="3237231" cy="3262432"/>
          </a:xfrm>
          <a:prstGeom prst="rect">
            <a:avLst/>
          </a:prstGeom>
          <a:noFill/>
        </p:spPr>
        <p:txBody>
          <a:bodyPr wrap="square">
            <a:spAutoFit/>
          </a:bodyPr>
          <a:lstStyle/>
          <a:p>
            <a:pPr marL="0" marR="0" lvl="1" algn="l" defTabSz="457200" rtl="0" eaLnBrk="1" fontAlgn="auto" latinLnBrk="0" hangingPunct="1">
              <a:lnSpc>
                <a:spcPct val="100000"/>
              </a:lnSpc>
              <a:spcBef>
                <a:spcPts val="0"/>
              </a:spcBef>
              <a:spcAft>
                <a:spcPts val="1200"/>
              </a:spcAft>
              <a:buClrTx/>
              <a:buSzTx/>
              <a:tabLst/>
              <a:defRPr/>
            </a:pPr>
            <a:r>
              <a:rPr lang="en-US" sz="2800" dirty="0">
                <a:solidFill>
                  <a:srgbClr val="000000"/>
                </a:solidFill>
                <a:latin typeface="Calibri"/>
              </a:rPr>
              <a:t>Before inputting assignments, highlight service times. </a:t>
            </a:r>
          </a:p>
          <a:p>
            <a:pPr marL="0" marR="0" lvl="1" algn="l" defTabSz="457200" rtl="0" eaLnBrk="1" fontAlgn="auto" latinLnBrk="0" hangingPunct="1">
              <a:lnSpc>
                <a:spcPct val="100000"/>
              </a:lnSpc>
              <a:spcBef>
                <a:spcPts val="0"/>
              </a:spcBef>
              <a:spcAft>
                <a:spcPts val="600"/>
              </a:spcAft>
              <a:buClrTx/>
              <a:buSzTx/>
              <a:tabLst/>
              <a:defRPr/>
            </a:pPr>
            <a:r>
              <a:rPr lang="en-US" sz="2800" dirty="0">
                <a:solidFill>
                  <a:srgbClr val="000000"/>
                </a:solidFill>
                <a:latin typeface="Calibri"/>
              </a:rPr>
              <a:t>All staff must be prioritized to assist with meal service.</a:t>
            </a:r>
          </a:p>
        </p:txBody>
      </p:sp>
      <p:pic>
        <p:nvPicPr>
          <p:cNvPr id="18" name="Picture 17">
            <a:extLst>
              <a:ext uri="{FF2B5EF4-FFF2-40B4-BE49-F238E27FC236}">
                <a16:creationId xmlns:a16="http://schemas.microsoft.com/office/drawing/2014/main" id="{1687E8F9-6506-4C73-8FCD-9DE8ECA211FA}"/>
              </a:ext>
            </a:extLst>
          </p:cNvPr>
          <p:cNvPicPr>
            <a:picLocks noChangeAspect="1"/>
          </p:cNvPicPr>
          <p:nvPr/>
        </p:nvPicPr>
        <p:blipFill rotWithShape="1">
          <a:blip r:embed="rId3"/>
          <a:srcRect r="2814" b="2970"/>
          <a:stretch/>
        </p:blipFill>
        <p:spPr>
          <a:xfrm>
            <a:off x="3642550" y="1534108"/>
            <a:ext cx="5261610" cy="4197915"/>
          </a:xfrm>
          <a:prstGeom prst="rect">
            <a:avLst/>
          </a:prstGeom>
        </p:spPr>
      </p:pic>
      <p:sp>
        <p:nvSpPr>
          <p:cNvPr id="12" name="Rounded Rectangle 7">
            <a:extLst>
              <a:ext uri="{FF2B5EF4-FFF2-40B4-BE49-F238E27FC236}">
                <a16:creationId xmlns:a16="http://schemas.microsoft.com/office/drawing/2014/main" id="{99B8B81F-01C3-4682-BEB0-98167E709B08}"/>
              </a:ext>
            </a:extLst>
          </p:cNvPr>
          <p:cNvSpPr/>
          <p:nvPr/>
        </p:nvSpPr>
        <p:spPr bwMode="auto">
          <a:xfrm>
            <a:off x="5562600" y="3048000"/>
            <a:ext cx="2018029" cy="914400"/>
          </a:xfrm>
          <a:prstGeom prst="roundRect">
            <a:avLst/>
          </a:prstGeom>
          <a:solidFill>
            <a:schemeClr val="bg1"/>
          </a:solidFill>
          <a:ln w="19050" cap="flat" cmpd="sng" algn="ctr">
            <a:solidFill>
              <a:schemeClr val="tx1"/>
            </a:solidFill>
            <a:prstDash val="solid"/>
            <a:round/>
            <a:headEnd type="none" w="med" len="med"/>
            <a:tailEnd type="none" w="med" len="med"/>
          </a:ln>
          <a:effectLst/>
        </p:spPr>
        <p:txBody>
          <a:bodyPr/>
          <a:lstStyle/>
          <a:p>
            <a:pPr algn="ctr" eaLnBrk="0" hangingPunct="0">
              <a:defRPr/>
            </a:pPr>
            <a:r>
              <a:rPr lang="en-US" sz="2400" dirty="0">
                <a:solidFill>
                  <a:srgbClr val="000000"/>
                </a:solidFill>
                <a:latin typeface="+mn-lt"/>
              </a:rPr>
              <a:t>Highlight 1st lunch service</a:t>
            </a:r>
            <a:endParaRPr lang="en-US" dirty="0">
              <a:solidFill>
                <a:srgbClr val="000000"/>
              </a:solidFill>
              <a:latin typeface="+mn-lt"/>
            </a:endParaRPr>
          </a:p>
        </p:txBody>
      </p:sp>
      <p:sp>
        <p:nvSpPr>
          <p:cNvPr id="14" name="Rounded Rectangle 7">
            <a:extLst>
              <a:ext uri="{FF2B5EF4-FFF2-40B4-BE49-F238E27FC236}">
                <a16:creationId xmlns:a16="http://schemas.microsoft.com/office/drawing/2014/main" id="{F1F0CCCE-D8BF-47B0-9C31-1D7F2AE5F7F3}"/>
              </a:ext>
            </a:extLst>
          </p:cNvPr>
          <p:cNvSpPr/>
          <p:nvPr/>
        </p:nvSpPr>
        <p:spPr bwMode="auto">
          <a:xfrm>
            <a:off x="2743200" y="5340216"/>
            <a:ext cx="2172969" cy="914400"/>
          </a:xfrm>
          <a:prstGeom prst="roundRect">
            <a:avLst/>
          </a:prstGeom>
          <a:solidFill>
            <a:schemeClr val="bg1"/>
          </a:solidFill>
          <a:ln w="19050" cap="flat" cmpd="sng" algn="ctr">
            <a:solidFill>
              <a:schemeClr val="tx1"/>
            </a:solidFill>
            <a:prstDash val="solid"/>
            <a:round/>
            <a:headEnd type="none" w="med" len="med"/>
            <a:tailEnd type="none" w="med" len="med"/>
          </a:ln>
          <a:effectLst/>
        </p:spPr>
        <p:txBody>
          <a:bodyPr/>
          <a:lstStyle/>
          <a:p>
            <a:pPr algn="ctr" eaLnBrk="0" hangingPunct="0">
              <a:defRPr/>
            </a:pPr>
            <a:r>
              <a:rPr lang="en-US" sz="2400" dirty="0">
                <a:solidFill>
                  <a:srgbClr val="000000"/>
                </a:solidFill>
                <a:latin typeface="+mn-lt"/>
              </a:rPr>
              <a:t>Highlight 2nd lunch service</a:t>
            </a:r>
            <a:endParaRPr lang="en-US" sz="2000" dirty="0">
              <a:solidFill>
                <a:srgbClr val="000000"/>
              </a:solidFill>
              <a:latin typeface="+mn-lt"/>
            </a:endParaRPr>
          </a:p>
        </p:txBody>
      </p:sp>
      <p:cxnSp>
        <p:nvCxnSpPr>
          <p:cNvPr id="15" name="Straight Arrow Connector 14">
            <a:extLst>
              <a:ext uri="{FF2B5EF4-FFF2-40B4-BE49-F238E27FC236}">
                <a16:creationId xmlns:a16="http://schemas.microsoft.com/office/drawing/2014/main" id="{73FD9486-98EF-4D5C-877B-C6F1FD7E54F1}"/>
              </a:ext>
            </a:extLst>
          </p:cNvPr>
          <p:cNvCxnSpPr>
            <a:cxnSpLocks noChangeShapeType="1"/>
          </p:cNvCxnSpPr>
          <p:nvPr/>
        </p:nvCxnSpPr>
        <p:spPr bwMode="auto">
          <a:xfrm flipV="1">
            <a:off x="5029200" y="5105401"/>
            <a:ext cx="191770" cy="457199"/>
          </a:xfrm>
          <a:prstGeom prst="straightConnector1">
            <a:avLst/>
          </a:prstGeom>
          <a:noFill/>
          <a:ln w="57150" algn="ctr">
            <a:solidFill>
              <a:schemeClr val="accent1"/>
            </a:solidFill>
            <a:round/>
            <a:headEnd/>
            <a:tailEnd type="arrow" w="med" len="med"/>
          </a:ln>
        </p:spPr>
      </p:cxnSp>
      <p:cxnSp>
        <p:nvCxnSpPr>
          <p:cNvPr id="34" name="Straight Arrow Connector 33">
            <a:extLst>
              <a:ext uri="{FF2B5EF4-FFF2-40B4-BE49-F238E27FC236}">
                <a16:creationId xmlns:a16="http://schemas.microsoft.com/office/drawing/2014/main" id="{60E1DCC2-03F0-4036-8A71-259AE0824830}"/>
              </a:ext>
            </a:extLst>
          </p:cNvPr>
          <p:cNvCxnSpPr>
            <a:cxnSpLocks noChangeShapeType="1"/>
          </p:cNvCxnSpPr>
          <p:nvPr/>
        </p:nvCxnSpPr>
        <p:spPr bwMode="auto">
          <a:xfrm flipH="1">
            <a:off x="5200015" y="3810000"/>
            <a:ext cx="210185" cy="457200"/>
          </a:xfrm>
          <a:prstGeom prst="straightConnector1">
            <a:avLst/>
          </a:prstGeom>
          <a:noFill/>
          <a:ln w="57150" algn="ctr">
            <a:solidFill>
              <a:schemeClr val="accent1"/>
            </a:solidFill>
            <a:round/>
            <a:headEnd/>
            <a:tailEnd type="arrow"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0" y="0"/>
            <a:ext cx="9144000" cy="1143000"/>
          </a:xfrm>
          <a:solidFill>
            <a:schemeClr val="bg2">
              <a:lumMod val="40000"/>
              <a:lumOff val="60000"/>
            </a:schemeClr>
          </a:solidFill>
        </p:spPr>
        <p:txBody>
          <a:bodyPr/>
          <a:lstStyle/>
          <a:p>
            <a:r>
              <a:rPr lang="en-US" dirty="0"/>
              <a:t>	Individual Work Schedule </a:t>
            </a:r>
          </a:p>
        </p:txBody>
      </p:sp>
      <p:sp>
        <p:nvSpPr>
          <p:cNvPr id="5" name="Rectangle 3">
            <a:extLst>
              <a:ext uri="{FF2B5EF4-FFF2-40B4-BE49-F238E27FC236}">
                <a16:creationId xmlns:a16="http://schemas.microsoft.com/office/drawing/2014/main" id="{D6B29ED4-E8BC-480E-B890-8FDE7BF33DC9}"/>
              </a:ext>
            </a:extLst>
          </p:cNvPr>
          <p:cNvSpPr>
            <a:spLocks noGrp="1" noChangeArrowheads="1"/>
          </p:cNvSpPr>
          <p:nvPr>
            <p:ph idx="1"/>
          </p:nvPr>
        </p:nvSpPr>
        <p:spPr>
          <a:xfrm>
            <a:off x="470170" y="2438400"/>
            <a:ext cx="4114800" cy="3962400"/>
          </a:xfrm>
        </p:spPr>
        <p:txBody>
          <a:bodyPr>
            <a:noAutofit/>
          </a:bodyPr>
          <a:lstStyle/>
          <a:p>
            <a:pPr marL="914400" indent="-457200">
              <a:buFont typeface="Wingdings" panose="05000000000000000000" pitchFamily="2" charset="2"/>
              <a:buChar char="Ø"/>
            </a:pPr>
            <a:r>
              <a:rPr lang="en-US" sz="2600" dirty="0"/>
              <a:t>Provides timelines for staff to follow </a:t>
            </a:r>
          </a:p>
          <a:p>
            <a:pPr marL="914400" indent="-457200">
              <a:buFont typeface="Wingdings" panose="05000000000000000000" pitchFamily="2" charset="2"/>
              <a:buChar char="Ø"/>
            </a:pPr>
            <a:r>
              <a:rPr lang="en-US" sz="2600" dirty="0"/>
              <a:t>Contains daily assigned duties</a:t>
            </a:r>
          </a:p>
          <a:p>
            <a:pPr marL="1257300" lvl="2" indent="-457200">
              <a:buFont typeface="Arial" panose="020B0604020202020204" pitchFamily="34" charset="0"/>
              <a:buChar char="•"/>
            </a:pPr>
            <a:r>
              <a:rPr lang="en-US" sz="2400" dirty="0"/>
              <a:t>Ex. Washing dishes, removing trash, cleaning prep area</a:t>
            </a:r>
          </a:p>
          <a:p>
            <a:pPr marL="914400" indent="-457200">
              <a:buFont typeface="Wingdings" panose="05000000000000000000" pitchFamily="2" charset="2"/>
              <a:buChar char="Ø"/>
            </a:pPr>
            <a:r>
              <a:rPr lang="en-US" sz="2600" dirty="0"/>
              <a:t>Post in highly visible area of the cafeteria </a:t>
            </a:r>
          </a:p>
          <a:p>
            <a:pPr marL="914400"/>
            <a:endParaRPr lang="en-US" dirty="0"/>
          </a:p>
          <a:p>
            <a:pPr marL="914400"/>
            <a:r>
              <a:rPr lang="en-US" dirty="0"/>
              <a:t> </a:t>
            </a:r>
          </a:p>
        </p:txBody>
      </p:sp>
      <p:pic>
        <p:nvPicPr>
          <p:cNvPr id="4" name="Picture 3">
            <a:extLst>
              <a:ext uri="{FF2B5EF4-FFF2-40B4-BE49-F238E27FC236}">
                <a16:creationId xmlns:a16="http://schemas.microsoft.com/office/drawing/2014/main" id="{B54DB4F9-C1B7-4F6F-A2B9-8ECC170604C5}"/>
              </a:ext>
            </a:extLst>
          </p:cNvPr>
          <p:cNvPicPr>
            <a:picLocks noChangeAspect="1"/>
          </p:cNvPicPr>
          <p:nvPr/>
        </p:nvPicPr>
        <p:blipFill>
          <a:blip r:embed="rId3"/>
          <a:stretch>
            <a:fillRect/>
          </a:stretch>
        </p:blipFill>
        <p:spPr>
          <a:xfrm>
            <a:off x="4562272" y="2457561"/>
            <a:ext cx="4340420" cy="3257439"/>
          </a:xfrm>
          <a:prstGeom prst="rect">
            <a:avLst/>
          </a:prstGeom>
          <a:ln>
            <a:solidFill>
              <a:srgbClr val="000000"/>
            </a:solidFill>
          </a:ln>
        </p:spPr>
      </p:pic>
      <p:sp>
        <p:nvSpPr>
          <p:cNvPr id="11" name="TextBox 10">
            <a:extLst>
              <a:ext uri="{FF2B5EF4-FFF2-40B4-BE49-F238E27FC236}">
                <a16:creationId xmlns:a16="http://schemas.microsoft.com/office/drawing/2014/main" id="{CB2CC2F1-50B5-4C2E-B452-D9D647E5CA38}"/>
              </a:ext>
            </a:extLst>
          </p:cNvPr>
          <p:cNvSpPr txBox="1"/>
          <p:nvPr/>
        </p:nvSpPr>
        <p:spPr>
          <a:xfrm>
            <a:off x="468548" y="1484293"/>
            <a:ext cx="8205281" cy="954107"/>
          </a:xfrm>
          <a:prstGeom prst="rect">
            <a:avLst/>
          </a:prstGeom>
          <a:noFill/>
        </p:spPr>
        <p:txBody>
          <a:bodyPr wrap="square">
            <a:spAutoFit/>
          </a:bodyPr>
          <a:lstStyle/>
          <a:p>
            <a:r>
              <a:rPr lang="en-US" sz="2800" dirty="0">
                <a:solidFill>
                  <a:srgbClr val="000000"/>
                </a:solidFill>
                <a:latin typeface="+mn-lt"/>
              </a:rPr>
              <a:t>The </a:t>
            </a:r>
            <a:r>
              <a:rPr lang="en-US" sz="2800" i="1" dirty="0">
                <a:solidFill>
                  <a:srgbClr val="000000"/>
                </a:solidFill>
                <a:latin typeface="+mn-lt"/>
              </a:rPr>
              <a:t>Individual Work Schedule </a:t>
            </a:r>
            <a:r>
              <a:rPr lang="en-US" sz="2800" dirty="0">
                <a:solidFill>
                  <a:srgbClr val="000000"/>
                </a:solidFill>
                <a:latin typeface="+mn-lt"/>
              </a:rPr>
              <a:t>outlines the specific job duties of a worker.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fill="hold" nodeType="clickEffect">
                                  <p:stCondLst>
                                    <p:cond delay="0"/>
                                  </p:stCondLst>
                                  <p:childTnLst>
                                    <p:animMotion origin="layout" path="M -4.72222E-6 -3.33333E-6 L -0.23628 -0.09583 " pathEditMode="relative" rAng="0" ptsTypes="AA">
                                      <p:cBhvr>
                                        <p:cTn id="6" dur="2000" fill="hold"/>
                                        <p:tgtEl>
                                          <p:spTgt spid="4"/>
                                        </p:tgtEl>
                                        <p:attrNameLst>
                                          <p:attrName>ppt_x</p:attrName>
                                          <p:attrName>ppt_y</p:attrName>
                                        </p:attrNameLst>
                                      </p:cBhvr>
                                      <p:rCtr x="-11823" y="-4792"/>
                                    </p:animMotion>
                                  </p:childTnLst>
                                </p:cTn>
                              </p:par>
                              <p:par>
                                <p:cTn id="7" presetID="6" presetClass="emph" presetSubtype="0" fill="hold" nodeType="withEffect">
                                  <p:stCondLst>
                                    <p:cond delay="0"/>
                                  </p:stCondLst>
                                  <p:childTnLst>
                                    <p:animScale>
                                      <p:cBhvr>
                                        <p:cTn id="8" dur="2000" fill="hold"/>
                                        <p:tgtEl>
                                          <p:spTgt spid="4"/>
                                        </p:tgtEl>
                                      </p:cBhvr>
                                      <p:by x="200000" y="200000"/>
                                    </p:animScale>
                                  </p:childTnLst>
                                </p:cTn>
                              </p:par>
                              <p:par>
                                <p:cTn id="9" presetID="1" presetClass="exit" presetSubtype="0" fill="hold" grpId="1"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p"/>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0" y="0"/>
            <a:ext cx="9144000" cy="1143000"/>
          </a:xfrm>
          <a:solidFill>
            <a:schemeClr val="bg2">
              <a:lumMod val="40000"/>
              <a:lumOff val="60000"/>
            </a:schemeClr>
          </a:solidFill>
        </p:spPr>
        <p:txBody>
          <a:bodyPr/>
          <a:lstStyle/>
          <a:p>
            <a:r>
              <a:rPr lang="en-US" dirty="0"/>
              <a:t>	Individual Work Schedule Instructions </a:t>
            </a:r>
          </a:p>
        </p:txBody>
      </p:sp>
      <p:pic>
        <p:nvPicPr>
          <p:cNvPr id="4" name="Picture 3">
            <a:extLst>
              <a:ext uri="{FF2B5EF4-FFF2-40B4-BE49-F238E27FC236}">
                <a16:creationId xmlns:a16="http://schemas.microsoft.com/office/drawing/2014/main" id="{B54DB4F9-C1B7-4F6F-A2B9-8ECC170604C5}"/>
              </a:ext>
            </a:extLst>
          </p:cNvPr>
          <p:cNvPicPr>
            <a:picLocks noChangeAspect="1"/>
          </p:cNvPicPr>
          <p:nvPr/>
        </p:nvPicPr>
        <p:blipFill>
          <a:blip r:embed="rId3"/>
          <a:stretch>
            <a:fillRect/>
          </a:stretch>
        </p:blipFill>
        <p:spPr>
          <a:xfrm>
            <a:off x="4651180" y="1752600"/>
            <a:ext cx="4340420" cy="3257439"/>
          </a:xfrm>
          <a:prstGeom prst="rect">
            <a:avLst/>
          </a:prstGeom>
          <a:ln>
            <a:solidFill>
              <a:srgbClr val="000000"/>
            </a:solidFill>
          </a:ln>
        </p:spPr>
      </p:pic>
      <p:sp>
        <p:nvSpPr>
          <p:cNvPr id="11" name="TextBox 10">
            <a:extLst>
              <a:ext uri="{FF2B5EF4-FFF2-40B4-BE49-F238E27FC236}">
                <a16:creationId xmlns:a16="http://schemas.microsoft.com/office/drawing/2014/main" id="{CB2CC2F1-50B5-4C2E-B452-D9D647E5CA38}"/>
              </a:ext>
            </a:extLst>
          </p:cNvPr>
          <p:cNvSpPr txBox="1"/>
          <p:nvPr/>
        </p:nvSpPr>
        <p:spPr>
          <a:xfrm>
            <a:off x="329150" y="1600200"/>
            <a:ext cx="4130040" cy="355481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Fill in the following areas:</a:t>
            </a:r>
          </a:p>
          <a:p>
            <a:pPr marL="971550" marR="0" lvl="0" indent="-514350" algn="l" defTabSz="914400" rtl="0" eaLnBrk="1" fontAlgn="base" latinLnBrk="0" hangingPunct="1">
              <a:spcBef>
                <a:spcPct val="0"/>
              </a:spcBef>
              <a:spcAft>
                <a:spcPts val="600"/>
              </a:spcAft>
              <a:buClrTx/>
              <a:buSzTx/>
              <a:buFont typeface="+mj-lt"/>
              <a:buAutoNum type="arabicPeriod"/>
              <a:tabLst/>
              <a:defRPr/>
            </a:pPr>
            <a:r>
              <a:rPr lang="en-US" sz="2600" dirty="0">
                <a:solidFill>
                  <a:srgbClr val="000000"/>
                </a:solidFill>
                <a:latin typeface="+mn-lt"/>
              </a:rPr>
              <a:t>Name: Job classification </a:t>
            </a:r>
          </a:p>
          <a:p>
            <a:pPr marL="971550" marR="0" lvl="0" indent="-514350" algn="l" defTabSz="914400" rtl="0" eaLnBrk="1" fontAlgn="base" latinLnBrk="0" hangingPunct="1">
              <a:spcBef>
                <a:spcPct val="0"/>
              </a:spcBef>
              <a:spcAft>
                <a:spcPts val="600"/>
              </a:spcAft>
              <a:buClrTx/>
              <a:buSzTx/>
              <a:buFont typeface="+mj-lt"/>
              <a:buAutoNum type="arabicPeriod"/>
              <a:tabLst/>
              <a:defRPr/>
            </a:pPr>
            <a:r>
              <a:rPr lang="en-US" sz="2600" dirty="0">
                <a:solidFill>
                  <a:srgbClr val="000000"/>
                </a:solidFill>
                <a:latin typeface="+mn-lt"/>
              </a:rPr>
              <a:t>Assigned hours: Amount of regular work hours scheduled </a:t>
            </a:r>
          </a:p>
          <a:p>
            <a:pPr marL="971550" marR="0" lvl="0" indent="-514350" algn="l" defTabSz="914400" rtl="0" eaLnBrk="1" fontAlgn="base" latinLnBrk="0" hangingPunct="1">
              <a:spcBef>
                <a:spcPct val="0"/>
              </a:spcBef>
              <a:spcAft>
                <a:spcPts val="600"/>
              </a:spcAft>
              <a:buClrTx/>
              <a:buSzTx/>
              <a:buFont typeface="+mj-lt"/>
              <a:buAutoNum type="arabicPeriod"/>
              <a:tabLst/>
              <a:defRPr/>
            </a:pPr>
            <a:r>
              <a:rPr lang="en-US" sz="2600" dirty="0">
                <a:solidFill>
                  <a:srgbClr val="000000"/>
                </a:solidFill>
                <a:latin typeface="+mn-lt"/>
              </a:rPr>
              <a:t>Assigned time: Start and ending work time </a:t>
            </a:r>
          </a:p>
        </p:txBody>
      </p:sp>
      <p:sp>
        <p:nvSpPr>
          <p:cNvPr id="6" name="Rectangle 5">
            <a:extLst>
              <a:ext uri="{FF2B5EF4-FFF2-40B4-BE49-F238E27FC236}">
                <a16:creationId xmlns:a16="http://schemas.microsoft.com/office/drawing/2014/main" id="{E838859B-7537-47F3-9379-4DD7D0C4000E}"/>
              </a:ext>
            </a:extLst>
          </p:cNvPr>
          <p:cNvSpPr/>
          <p:nvPr/>
        </p:nvSpPr>
        <p:spPr>
          <a:xfrm>
            <a:off x="5334000" y="2209799"/>
            <a:ext cx="914400" cy="306407"/>
          </a:xfrm>
          <a:prstGeom prst="rect">
            <a:avLst/>
          </a:prstGeom>
          <a:solidFill>
            <a:srgbClr val="FFFFFF">
              <a:alpha val="0"/>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accent1"/>
                </a:solidFill>
              </a:rPr>
              <a:t>1</a:t>
            </a:r>
          </a:p>
        </p:txBody>
      </p:sp>
      <p:sp>
        <p:nvSpPr>
          <p:cNvPr id="9" name="Rectangle 8">
            <a:extLst>
              <a:ext uri="{FF2B5EF4-FFF2-40B4-BE49-F238E27FC236}">
                <a16:creationId xmlns:a16="http://schemas.microsoft.com/office/drawing/2014/main" id="{5FEFB05D-0A3B-4B47-9768-80FB762934EA}"/>
              </a:ext>
            </a:extLst>
          </p:cNvPr>
          <p:cNvSpPr/>
          <p:nvPr/>
        </p:nvSpPr>
        <p:spPr>
          <a:xfrm>
            <a:off x="7543800" y="2133601"/>
            <a:ext cx="533400" cy="2286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n w="0"/>
                <a:solidFill>
                  <a:schemeClr val="accent1"/>
                </a:solidFill>
              </a:rPr>
              <a:t>2</a:t>
            </a:r>
            <a:endParaRPr lang="en-US" dirty="0"/>
          </a:p>
        </p:txBody>
      </p:sp>
      <p:sp>
        <p:nvSpPr>
          <p:cNvPr id="10" name="Rectangle 9">
            <a:extLst>
              <a:ext uri="{FF2B5EF4-FFF2-40B4-BE49-F238E27FC236}">
                <a16:creationId xmlns:a16="http://schemas.microsoft.com/office/drawing/2014/main" id="{53A148BD-3836-4E5B-B55D-45D0C26B4414}"/>
              </a:ext>
            </a:extLst>
          </p:cNvPr>
          <p:cNvSpPr/>
          <p:nvPr/>
        </p:nvSpPr>
        <p:spPr>
          <a:xfrm>
            <a:off x="4800600" y="2673650"/>
            <a:ext cx="533400" cy="2149324"/>
          </a:xfrm>
          <a:prstGeom prst="rect">
            <a:avLst/>
          </a:prstGeom>
          <a:solidFill>
            <a:srgbClr val="FFFFFF">
              <a:alpha val="0"/>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accent1"/>
                </a:solidFill>
              </a:rPr>
              <a:t>4</a:t>
            </a:r>
          </a:p>
        </p:txBody>
      </p:sp>
      <p:sp>
        <p:nvSpPr>
          <p:cNvPr id="12" name="Rectangle 11">
            <a:extLst>
              <a:ext uri="{FF2B5EF4-FFF2-40B4-BE49-F238E27FC236}">
                <a16:creationId xmlns:a16="http://schemas.microsoft.com/office/drawing/2014/main" id="{EAC97A18-B829-4433-A110-3E454D822748}"/>
              </a:ext>
            </a:extLst>
          </p:cNvPr>
          <p:cNvSpPr/>
          <p:nvPr/>
        </p:nvSpPr>
        <p:spPr>
          <a:xfrm>
            <a:off x="5334000" y="2673650"/>
            <a:ext cx="1447800" cy="2149324"/>
          </a:xfrm>
          <a:prstGeom prst="rect">
            <a:avLst/>
          </a:prstGeom>
          <a:solidFill>
            <a:srgbClr val="FFFFFF">
              <a:alpha val="0"/>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accent1"/>
                </a:solidFill>
              </a:rPr>
              <a:t>5</a:t>
            </a:r>
          </a:p>
        </p:txBody>
      </p:sp>
      <p:sp>
        <p:nvSpPr>
          <p:cNvPr id="13" name="Rectangle 12">
            <a:extLst>
              <a:ext uri="{FF2B5EF4-FFF2-40B4-BE49-F238E27FC236}">
                <a16:creationId xmlns:a16="http://schemas.microsoft.com/office/drawing/2014/main" id="{8A6D53AE-E64D-413C-B37D-42530D8FEFA4}"/>
              </a:ext>
            </a:extLst>
          </p:cNvPr>
          <p:cNvSpPr/>
          <p:nvPr/>
        </p:nvSpPr>
        <p:spPr>
          <a:xfrm>
            <a:off x="7543800" y="2362200"/>
            <a:ext cx="533400" cy="2286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FF0000"/>
                </a:solidFill>
              </a:rPr>
              <a:t>3</a:t>
            </a:r>
          </a:p>
        </p:txBody>
      </p:sp>
      <p:sp>
        <p:nvSpPr>
          <p:cNvPr id="14" name="TextBox 13">
            <a:extLst>
              <a:ext uri="{FF2B5EF4-FFF2-40B4-BE49-F238E27FC236}">
                <a16:creationId xmlns:a16="http://schemas.microsoft.com/office/drawing/2014/main" id="{A8B6CE0C-2D0E-4802-B036-41A4F3C5CC67}"/>
              </a:ext>
            </a:extLst>
          </p:cNvPr>
          <p:cNvSpPr txBox="1"/>
          <p:nvPr/>
        </p:nvSpPr>
        <p:spPr>
          <a:xfrm>
            <a:off x="329150" y="5010039"/>
            <a:ext cx="8357650" cy="969496"/>
          </a:xfrm>
          <a:prstGeom prst="rect">
            <a:avLst/>
          </a:prstGeom>
          <a:noFill/>
        </p:spPr>
        <p:txBody>
          <a:bodyPr wrap="square">
            <a:spAutoFit/>
          </a:bodyPr>
          <a:lstStyle/>
          <a:p>
            <a:pPr marL="457200" lvl="0">
              <a:spcAft>
                <a:spcPts val="600"/>
              </a:spcAft>
              <a:defRPr/>
            </a:pPr>
            <a:r>
              <a:rPr lang="en-US" sz="2600" dirty="0">
                <a:solidFill>
                  <a:srgbClr val="000000"/>
                </a:solidFill>
                <a:latin typeface="Calibri"/>
              </a:rPr>
              <a:t>4.	</a:t>
            </a:r>
            <a:r>
              <a:rPr kumimoji="0" lang="en-US" sz="2600" b="0" i="0" u="none" strike="noStrike" kern="1200" cap="none" spc="0" normalizeH="0" baseline="0" noProof="0" dirty="0">
                <a:ln>
                  <a:noFill/>
                </a:ln>
                <a:solidFill>
                  <a:srgbClr val="000000"/>
                </a:solidFill>
                <a:effectLst/>
                <a:uLnTx/>
                <a:uFillTx/>
                <a:latin typeface="Calibri"/>
                <a:ea typeface="+mn-ea"/>
                <a:cs typeface="+mn-cs"/>
              </a:rPr>
              <a:t>From/To: Exact time </a:t>
            </a:r>
            <a:r>
              <a:rPr lang="en-US" sz="2600" dirty="0">
                <a:solidFill>
                  <a:srgbClr val="000000"/>
                </a:solidFill>
                <a:latin typeface="Calibri"/>
              </a:rPr>
              <a:t>frame for the assigned duty</a:t>
            </a:r>
            <a:endParaRPr kumimoji="0" lang="en-US" sz="2600" b="0" i="0" u="none" strike="noStrike" kern="1200" cap="none" spc="0" normalizeH="0" baseline="0" noProof="0" dirty="0">
              <a:ln>
                <a:noFill/>
              </a:ln>
              <a:solidFill>
                <a:srgbClr val="000000"/>
              </a:solidFill>
              <a:effectLst/>
              <a:uLnTx/>
              <a:uFillTx/>
              <a:latin typeface="Calibri"/>
              <a:ea typeface="+mn-ea"/>
              <a:cs typeface="+mn-cs"/>
            </a:endParaRPr>
          </a:p>
          <a:p>
            <a:pPr marL="457200" marR="0" lvl="0" algn="l" defTabSz="914400" rtl="0" eaLnBrk="1" fontAlgn="base" latinLnBrk="0" hangingPunct="1">
              <a:lnSpc>
                <a:spcPct val="100000"/>
              </a:lnSpc>
              <a:spcBef>
                <a:spcPct val="0"/>
              </a:spcBef>
              <a:spcAft>
                <a:spcPts val="600"/>
              </a:spcAft>
              <a:buClrTx/>
              <a:buSzTx/>
              <a:tabLst/>
              <a:defRPr/>
            </a:pPr>
            <a:r>
              <a:rPr lang="en-US" sz="2600" dirty="0">
                <a:solidFill>
                  <a:srgbClr val="000000"/>
                </a:solidFill>
                <a:latin typeface="Calibri"/>
              </a:rPr>
              <a:t>5.</a:t>
            </a:r>
            <a:r>
              <a:rPr kumimoji="0" lang="en-US" sz="2600" b="0" i="0" u="none" strike="noStrike" kern="1200" cap="none" spc="0" normalizeH="0" baseline="0" noProof="0" dirty="0">
                <a:ln>
                  <a:noFill/>
                </a:ln>
                <a:solidFill>
                  <a:srgbClr val="000000"/>
                </a:solidFill>
                <a:effectLst/>
                <a:uLnTx/>
                <a:uFillTx/>
                <a:latin typeface="Calibri"/>
                <a:ea typeface="+mn-ea"/>
                <a:cs typeface="+mn-cs"/>
              </a:rPr>
              <a:t>	Assigned duty: Description of task   </a:t>
            </a:r>
          </a:p>
        </p:txBody>
      </p:sp>
    </p:spTree>
    <p:extLst>
      <p:ext uri="{BB962C8B-B14F-4D97-AF65-F5344CB8AC3E}">
        <p14:creationId xmlns:p14="http://schemas.microsoft.com/office/powerpoint/2010/main" val="193533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0" y="0"/>
            <a:ext cx="9144000" cy="1143000"/>
          </a:xfrm>
          <a:solidFill>
            <a:schemeClr val="bg2">
              <a:lumMod val="40000"/>
              <a:lumOff val="60000"/>
            </a:schemeClr>
          </a:solidFill>
        </p:spPr>
        <p:txBody>
          <a:bodyPr>
            <a:noAutofit/>
          </a:bodyPr>
          <a:lstStyle/>
          <a:p>
            <a:r>
              <a:rPr lang="en-US" dirty="0"/>
              <a:t>	Sample: Individual Work Schedule </a:t>
            </a:r>
          </a:p>
        </p:txBody>
      </p:sp>
      <p:pic>
        <p:nvPicPr>
          <p:cNvPr id="3" name="Picture 2">
            <a:extLst>
              <a:ext uri="{FF2B5EF4-FFF2-40B4-BE49-F238E27FC236}">
                <a16:creationId xmlns:a16="http://schemas.microsoft.com/office/drawing/2014/main" id="{F06CA4B1-61A2-418B-B851-989BB8EA1D19}"/>
              </a:ext>
            </a:extLst>
          </p:cNvPr>
          <p:cNvPicPr>
            <a:picLocks noChangeAspect="1"/>
          </p:cNvPicPr>
          <p:nvPr/>
        </p:nvPicPr>
        <p:blipFill>
          <a:blip r:embed="rId3"/>
          <a:stretch>
            <a:fillRect/>
          </a:stretch>
        </p:blipFill>
        <p:spPr>
          <a:xfrm>
            <a:off x="4605736" y="1752600"/>
            <a:ext cx="4309664" cy="3328637"/>
          </a:xfrm>
          <a:prstGeom prst="rect">
            <a:avLst/>
          </a:prstGeom>
          <a:ln>
            <a:solidFill>
              <a:srgbClr val="000000"/>
            </a:solidFill>
          </a:ln>
        </p:spPr>
      </p:pic>
      <p:sp>
        <p:nvSpPr>
          <p:cNvPr id="6" name="TextBox 5">
            <a:extLst>
              <a:ext uri="{FF2B5EF4-FFF2-40B4-BE49-F238E27FC236}">
                <a16:creationId xmlns:a16="http://schemas.microsoft.com/office/drawing/2014/main" id="{82EF5375-B185-4FD0-92A2-5D89D62DEDC4}"/>
              </a:ext>
            </a:extLst>
          </p:cNvPr>
          <p:cNvSpPr txBox="1"/>
          <p:nvPr/>
        </p:nvSpPr>
        <p:spPr>
          <a:xfrm>
            <a:off x="481772" y="1524000"/>
            <a:ext cx="3937828" cy="370870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Examples of filled areas:</a:t>
            </a:r>
          </a:p>
          <a:p>
            <a:pPr marL="971550" marR="0" lvl="0" indent="-514350" algn="l" defTabSz="914400" rtl="0" eaLnBrk="1" fontAlgn="base" latinLnBrk="0" hangingPunct="1">
              <a:lnSpc>
                <a:spcPct val="100000"/>
              </a:lnSpc>
              <a:spcBef>
                <a:spcPct val="0"/>
              </a:spcBef>
              <a:spcAft>
                <a:spcPts val="600"/>
              </a:spcAft>
              <a:buClrTx/>
              <a:buSzTx/>
              <a:buFont typeface="+mj-lt"/>
              <a:buAutoNum type="arabicPeriod"/>
              <a:tabLst/>
              <a:defRPr/>
            </a:pPr>
            <a:r>
              <a:rPr lang="en-US" sz="2600" dirty="0">
                <a:solidFill>
                  <a:srgbClr val="000000"/>
                </a:solidFill>
                <a:latin typeface="+mn-lt"/>
              </a:rPr>
              <a:t>Senior Food Worker, Worker B</a:t>
            </a:r>
          </a:p>
          <a:p>
            <a:pPr marL="971550" marR="0" lvl="0" indent="-514350" algn="l" defTabSz="914400" rtl="0" eaLnBrk="1" fontAlgn="base" latinLnBrk="0" hangingPunct="1">
              <a:lnSpc>
                <a:spcPct val="100000"/>
              </a:lnSpc>
              <a:spcBef>
                <a:spcPct val="0"/>
              </a:spcBef>
              <a:spcAft>
                <a:spcPts val="600"/>
              </a:spcAft>
              <a:buClrTx/>
              <a:buSzTx/>
              <a:buFont typeface="+mj-lt"/>
              <a:buAutoNum type="arabicPeriod"/>
              <a:tabLst/>
              <a:defRPr/>
            </a:pPr>
            <a:r>
              <a:rPr lang="en-US" sz="2600" dirty="0">
                <a:solidFill>
                  <a:srgbClr val="000000"/>
                </a:solidFill>
                <a:latin typeface="+mn-lt"/>
              </a:rPr>
              <a:t>Assigned hours: 6.5</a:t>
            </a:r>
          </a:p>
          <a:p>
            <a:pPr marL="971550" marR="0" lvl="0" indent="-514350" algn="l" defTabSz="914400" rtl="0" eaLnBrk="1" fontAlgn="base" latinLnBrk="0" hangingPunct="1">
              <a:lnSpc>
                <a:spcPct val="100000"/>
              </a:lnSpc>
              <a:spcBef>
                <a:spcPct val="0"/>
              </a:spcBef>
              <a:spcAft>
                <a:spcPts val="600"/>
              </a:spcAft>
              <a:buClrTx/>
              <a:buSzTx/>
              <a:buFont typeface="+mj-lt"/>
              <a:buAutoNum type="arabicPeriod"/>
              <a:tabLst/>
              <a:defRPr/>
            </a:pPr>
            <a:r>
              <a:rPr lang="en-US" sz="2600" dirty="0">
                <a:solidFill>
                  <a:srgbClr val="000000"/>
                </a:solidFill>
                <a:latin typeface="+mn-lt"/>
              </a:rPr>
              <a:t>Assigned time: 	6:30-1:00</a:t>
            </a:r>
          </a:p>
          <a:p>
            <a:pPr marL="971550" marR="0" lvl="0" indent="-514350" algn="l" defTabSz="914400" rtl="0" eaLnBrk="1" fontAlgn="base" latinLnBrk="0" hangingPunct="1">
              <a:lnSpc>
                <a:spcPct val="100000"/>
              </a:lnSpc>
              <a:spcBef>
                <a:spcPct val="0"/>
              </a:spcBef>
              <a:spcAft>
                <a:spcPts val="600"/>
              </a:spcAft>
              <a:buClrTx/>
              <a:buSzTx/>
              <a:buFont typeface="+mj-lt"/>
              <a:buAutoNum type="arabicPeriod"/>
              <a:tabLst/>
              <a:defRPr/>
            </a:pPr>
            <a:r>
              <a:rPr lang="en-US" sz="2600" dirty="0">
                <a:solidFill>
                  <a:srgbClr val="000000"/>
                </a:solidFill>
                <a:latin typeface="+mn-lt"/>
              </a:rPr>
              <a:t>From/To: 6:30-6:50</a:t>
            </a:r>
          </a:p>
          <a:p>
            <a:pPr marL="971550" marR="0" lvl="0" indent="-514350" algn="l" defTabSz="914400" rtl="0" eaLnBrk="1" fontAlgn="base" latinLnBrk="0" hangingPunct="1">
              <a:lnSpc>
                <a:spcPct val="100000"/>
              </a:lnSpc>
              <a:spcBef>
                <a:spcPct val="0"/>
              </a:spcBef>
              <a:spcAft>
                <a:spcPts val="600"/>
              </a:spcAft>
              <a:buClrTx/>
              <a:buSzTx/>
              <a:buFont typeface="+mj-lt"/>
              <a:buAutoNum type="arabicPeriod"/>
              <a:tabLst/>
              <a:defRPr/>
            </a:pPr>
            <a:r>
              <a:rPr lang="en-US" sz="2600" dirty="0">
                <a:solidFill>
                  <a:srgbClr val="000000"/>
                </a:solidFill>
                <a:latin typeface="+mn-lt"/>
              </a:rPr>
              <a:t>Assigned duty:</a:t>
            </a:r>
          </a:p>
        </p:txBody>
      </p:sp>
      <p:sp>
        <p:nvSpPr>
          <p:cNvPr id="9" name="Rectangle 8">
            <a:extLst>
              <a:ext uri="{FF2B5EF4-FFF2-40B4-BE49-F238E27FC236}">
                <a16:creationId xmlns:a16="http://schemas.microsoft.com/office/drawing/2014/main" id="{5C43D9D5-72D6-4F02-A7AD-B95312F2B5A4}"/>
              </a:ext>
            </a:extLst>
          </p:cNvPr>
          <p:cNvSpPr/>
          <p:nvPr/>
        </p:nvSpPr>
        <p:spPr>
          <a:xfrm>
            <a:off x="8077200" y="2331111"/>
            <a:ext cx="533400" cy="2286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n w="0"/>
                <a:solidFill>
                  <a:schemeClr val="accent1"/>
                </a:solidFill>
              </a:rPr>
              <a:t>2</a:t>
            </a:r>
            <a:endParaRPr lang="en-US" dirty="0"/>
          </a:p>
        </p:txBody>
      </p:sp>
      <p:sp>
        <p:nvSpPr>
          <p:cNvPr id="11" name="Rectangle 10">
            <a:extLst>
              <a:ext uri="{FF2B5EF4-FFF2-40B4-BE49-F238E27FC236}">
                <a16:creationId xmlns:a16="http://schemas.microsoft.com/office/drawing/2014/main" id="{D95E6566-0E4B-4928-9126-E91ED8954C89}"/>
              </a:ext>
            </a:extLst>
          </p:cNvPr>
          <p:cNvSpPr/>
          <p:nvPr/>
        </p:nvSpPr>
        <p:spPr>
          <a:xfrm>
            <a:off x="8077200" y="2559710"/>
            <a:ext cx="533400" cy="2286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FF0000"/>
                </a:solidFill>
              </a:rPr>
              <a:t>3</a:t>
            </a:r>
          </a:p>
        </p:txBody>
      </p:sp>
      <p:sp>
        <p:nvSpPr>
          <p:cNvPr id="12" name="Rectangle 11">
            <a:extLst>
              <a:ext uri="{FF2B5EF4-FFF2-40B4-BE49-F238E27FC236}">
                <a16:creationId xmlns:a16="http://schemas.microsoft.com/office/drawing/2014/main" id="{125C5FF9-D6EB-4823-96EE-AE36CAFCD553}"/>
              </a:ext>
            </a:extLst>
          </p:cNvPr>
          <p:cNvSpPr/>
          <p:nvPr/>
        </p:nvSpPr>
        <p:spPr>
          <a:xfrm>
            <a:off x="4883642" y="2719037"/>
            <a:ext cx="505326" cy="2149324"/>
          </a:xfrm>
          <a:prstGeom prst="rect">
            <a:avLst/>
          </a:prstGeom>
          <a:solidFill>
            <a:srgbClr val="FFFFFF">
              <a:alpha val="0"/>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n w="0"/>
                <a:solidFill>
                  <a:schemeClr val="accent1"/>
                </a:solidFill>
              </a:rPr>
              <a:t>4</a:t>
            </a:r>
          </a:p>
        </p:txBody>
      </p:sp>
      <p:sp>
        <p:nvSpPr>
          <p:cNvPr id="13" name="Rectangle 12">
            <a:extLst>
              <a:ext uri="{FF2B5EF4-FFF2-40B4-BE49-F238E27FC236}">
                <a16:creationId xmlns:a16="http://schemas.microsoft.com/office/drawing/2014/main" id="{E368F3DE-CB60-4BE9-93E1-A50C5A6B508D}"/>
              </a:ext>
            </a:extLst>
          </p:cNvPr>
          <p:cNvSpPr/>
          <p:nvPr/>
        </p:nvSpPr>
        <p:spPr>
          <a:xfrm>
            <a:off x="5417042" y="2719037"/>
            <a:ext cx="1371600" cy="2149324"/>
          </a:xfrm>
          <a:prstGeom prst="rect">
            <a:avLst/>
          </a:prstGeom>
          <a:solidFill>
            <a:srgbClr val="FFFFFF">
              <a:alpha val="0"/>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a:ln w="0"/>
                <a:solidFill>
                  <a:schemeClr val="accent1"/>
                </a:solidFill>
              </a:rPr>
              <a:t>5</a:t>
            </a:r>
            <a:endParaRPr lang="en-US" dirty="0">
              <a:ln w="0"/>
              <a:solidFill>
                <a:schemeClr val="accent1"/>
              </a:solidFill>
            </a:endParaRPr>
          </a:p>
        </p:txBody>
      </p:sp>
      <p:sp>
        <p:nvSpPr>
          <p:cNvPr id="14" name="TextBox 13">
            <a:extLst>
              <a:ext uri="{FF2B5EF4-FFF2-40B4-BE49-F238E27FC236}">
                <a16:creationId xmlns:a16="http://schemas.microsoft.com/office/drawing/2014/main" id="{4FBE3ECA-17AB-40C2-A63A-78B38CB225BE}"/>
              </a:ext>
            </a:extLst>
          </p:cNvPr>
          <p:cNvSpPr txBox="1"/>
          <p:nvPr/>
        </p:nvSpPr>
        <p:spPr>
          <a:xfrm>
            <a:off x="481772" y="5232708"/>
            <a:ext cx="5726321" cy="907941"/>
          </a:xfrm>
          <a:prstGeom prst="rect">
            <a:avLst/>
          </a:prstGeom>
          <a:noFill/>
        </p:spPr>
        <p:txBody>
          <a:bodyPr wrap="square">
            <a:spAutoFit/>
          </a:bodyPr>
          <a:lstStyle/>
          <a:p>
            <a:pPr marL="1428750" lvl="1" indent="-514350">
              <a:spcAft>
                <a:spcPts val="600"/>
              </a:spcAft>
              <a:buFont typeface="Wingdings" panose="05000000000000000000" pitchFamily="2" charset="2"/>
              <a:buChar char="§"/>
              <a:defRPr/>
            </a:pPr>
            <a:r>
              <a:rPr lang="en-US" sz="2400" dirty="0">
                <a:solidFill>
                  <a:srgbClr val="000000"/>
                </a:solidFill>
                <a:latin typeface="+mn-lt"/>
              </a:rPr>
              <a:t>Check production record </a:t>
            </a:r>
          </a:p>
          <a:p>
            <a:pPr marL="1428750" lvl="1" indent="-514350">
              <a:spcAft>
                <a:spcPts val="600"/>
              </a:spcAft>
              <a:buFont typeface="Wingdings" panose="05000000000000000000" pitchFamily="2" charset="2"/>
              <a:buChar char="§"/>
              <a:defRPr/>
            </a:pPr>
            <a:r>
              <a:rPr lang="en-US" sz="2400" dirty="0">
                <a:solidFill>
                  <a:srgbClr val="000000"/>
                </a:solidFill>
                <a:latin typeface="+mn-lt"/>
              </a:rPr>
              <a:t>Cook breakfast  </a:t>
            </a:r>
          </a:p>
        </p:txBody>
      </p:sp>
      <p:sp>
        <p:nvSpPr>
          <p:cNvPr id="16" name="Rectangle 15">
            <a:extLst>
              <a:ext uri="{FF2B5EF4-FFF2-40B4-BE49-F238E27FC236}">
                <a16:creationId xmlns:a16="http://schemas.microsoft.com/office/drawing/2014/main" id="{66631E1E-7D82-49EE-B58F-AC937AB80FCC}"/>
              </a:ext>
            </a:extLst>
          </p:cNvPr>
          <p:cNvSpPr/>
          <p:nvPr/>
        </p:nvSpPr>
        <p:spPr>
          <a:xfrm>
            <a:off x="5388968" y="2436970"/>
            <a:ext cx="1164232" cy="2286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r"/>
            <a:r>
              <a:rPr lang="en-US" dirty="0">
                <a:solidFill>
                  <a:srgbClr val="FF0000"/>
                </a:solidFill>
              </a:rPr>
              <a:t>1</a:t>
            </a:r>
          </a:p>
        </p:txBody>
      </p:sp>
    </p:spTree>
    <p:extLst>
      <p:ext uri="{BB962C8B-B14F-4D97-AF65-F5344CB8AC3E}">
        <p14:creationId xmlns:p14="http://schemas.microsoft.com/office/powerpoint/2010/main" val="366153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40000"/>
              <a:lumOff val="60000"/>
            </a:schemeClr>
          </a:solidFill>
        </p:spPr>
        <p:txBody>
          <a:bodyPr/>
          <a:lstStyle/>
          <a:p>
            <a:r>
              <a:rPr lang="en-US" dirty="0"/>
              <a:t>	Work Schedule Benefits </a:t>
            </a:r>
          </a:p>
        </p:txBody>
      </p:sp>
      <p:sp>
        <p:nvSpPr>
          <p:cNvPr id="3" name="Content Placeholder 2"/>
          <p:cNvSpPr>
            <a:spLocks noGrp="1"/>
          </p:cNvSpPr>
          <p:nvPr>
            <p:ph idx="1"/>
          </p:nvPr>
        </p:nvSpPr>
        <p:spPr>
          <a:xfrm>
            <a:off x="457200" y="1600200"/>
            <a:ext cx="8032684" cy="4525963"/>
          </a:xfrm>
        </p:spPr>
        <p:txBody>
          <a:bodyPr>
            <a:noAutofit/>
          </a:bodyPr>
          <a:lstStyle/>
          <a:p>
            <a:pPr>
              <a:spcAft>
                <a:spcPts val="600"/>
              </a:spcAft>
            </a:pPr>
            <a:r>
              <a:rPr lang="en-US" dirty="0"/>
              <a:t>Cafeteria work schedule is a tool used to assist in managing the cafeteria efficiently. </a:t>
            </a:r>
          </a:p>
          <a:p>
            <a:pPr>
              <a:spcBef>
                <a:spcPts val="0"/>
              </a:spcBef>
              <a:spcAft>
                <a:spcPts val="600"/>
              </a:spcAft>
            </a:pPr>
            <a:r>
              <a:rPr lang="en-US" dirty="0"/>
              <a:t>The benefits of work schedule include:</a:t>
            </a:r>
          </a:p>
          <a:p>
            <a:pPr marL="914400" indent="-457200">
              <a:spcBef>
                <a:spcPts val="0"/>
              </a:spcBef>
              <a:spcAft>
                <a:spcPts val="600"/>
              </a:spcAft>
              <a:buFont typeface="Wingdings" panose="05000000000000000000" pitchFamily="2" charset="2"/>
              <a:buChar char="Ø"/>
            </a:pPr>
            <a:r>
              <a:rPr lang="en-US" dirty="0"/>
              <a:t>Saving on labor cost </a:t>
            </a:r>
          </a:p>
          <a:p>
            <a:pPr marL="914400" indent="-457200">
              <a:spcBef>
                <a:spcPts val="0"/>
              </a:spcBef>
              <a:spcAft>
                <a:spcPts val="600"/>
              </a:spcAft>
              <a:buFont typeface="Wingdings" panose="05000000000000000000" pitchFamily="2" charset="2"/>
              <a:buChar char="Ø"/>
            </a:pPr>
            <a:r>
              <a:rPr lang="en-US" dirty="0"/>
              <a:t>Organizing employees </a:t>
            </a:r>
          </a:p>
          <a:p>
            <a:pPr marL="914400" indent="-457200">
              <a:spcBef>
                <a:spcPts val="0"/>
              </a:spcBef>
              <a:spcAft>
                <a:spcPts val="600"/>
              </a:spcAft>
              <a:buFont typeface="Wingdings" panose="05000000000000000000" pitchFamily="2" charset="2"/>
              <a:buChar char="Ø"/>
            </a:pPr>
            <a:r>
              <a:rPr lang="en-US" dirty="0"/>
              <a:t>Designate specific tasks </a:t>
            </a:r>
          </a:p>
          <a:p>
            <a:pPr marL="914400" indent="-457200">
              <a:spcBef>
                <a:spcPts val="0"/>
              </a:spcBef>
              <a:spcAft>
                <a:spcPts val="600"/>
              </a:spcAft>
              <a:buFont typeface="Wingdings" panose="05000000000000000000" pitchFamily="2" charset="2"/>
              <a:buChar char="Ø"/>
            </a:pPr>
            <a:r>
              <a:rPr lang="en-US" dirty="0"/>
              <a:t>Improves staffs productivity</a:t>
            </a:r>
          </a:p>
          <a:p>
            <a:pPr marL="914400" indent="-457200">
              <a:spcBef>
                <a:spcPts val="0"/>
              </a:spcBef>
              <a:spcAft>
                <a:spcPts val="600"/>
              </a:spcAft>
              <a:buFont typeface="Wingdings" panose="05000000000000000000" pitchFamily="2" charset="2"/>
              <a:buChar char="Ø"/>
            </a:pPr>
            <a:r>
              <a:rPr lang="en-US" dirty="0"/>
              <a:t>Simplifies reassigning tasks when an employee is absent</a:t>
            </a:r>
          </a:p>
          <a:p>
            <a:pPr marL="914400" indent="-457200">
              <a:spcAft>
                <a:spcPts val="600"/>
              </a:spcAft>
            </a:pPr>
            <a:endParaRPr lang="en-US" dirty="0"/>
          </a:p>
          <a:p>
            <a:endParaRPr lang="en-US" dirty="0"/>
          </a:p>
        </p:txBody>
      </p:sp>
    </p:spTree>
    <p:extLst>
      <p:ext uri="{BB962C8B-B14F-4D97-AF65-F5344CB8AC3E}">
        <p14:creationId xmlns:p14="http://schemas.microsoft.com/office/powerpoint/2010/main" val="159780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t>	Employee Breaks</a:t>
            </a:r>
          </a:p>
        </p:txBody>
      </p:sp>
      <p:sp>
        <p:nvSpPr>
          <p:cNvPr id="23554" name="Rectangle 3"/>
          <p:cNvSpPr>
            <a:spLocks noGrp="1" noChangeArrowheads="1"/>
          </p:cNvSpPr>
          <p:nvPr>
            <p:ph idx="1"/>
          </p:nvPr>
        </p:nvSpPr>
        <p:spPr>
          <a:xfrm>
            <a:off x="457200" y="1600200"/>
            <a:ext cx="8217079" cy="888838"/>
          </a:xfrm>
          <a:noFill/>
        </p:spPr>
        <p:txBody>
          <a:bodyPr>
            <a:noAutofit/>
          </a:bodyPr>
          <a:lstStyle/>
          <a:p>
            <a:r>
              <a:rPr lang="en-US" sz="2800" dirty="0"/>
              <a:t>When preparing work schedules, employee’s breaks must be included.</a:t>
            </a:r>
          </a:p>
          <a:p>
            <a:endParaRPr lang="en-US" dirty="0"/>
          </a:p>
          <a:p>
            <a:r>
              <a:rPr lang="en-US" dirty="0"/>
              <a:t>	</a:t>
            </a:r>
          </a:p>
        </p:txBody>
      </p:sp>
      <p:sp>
        <p:nvSpPr>
          <p:cNvPr id="5" name="TextBox 4">
            <a:extLst>
              <a:ext uri="{FF2B5EF4-FFF2-40B4-BE49-F238E27FC236}">
                <a16:creationId xmlns:a16="http://schemas.microsoft.com/office/drawing/2014/main" id="{7384E402-2140-47BB-BBAF-0AF6B9F3BF83}"/>
              </a:ext>
            </a:extLst>
          </p:cNvPr>
          <p:cNvSpPr txBox="1"/>
          <p:nvPr/>
        </p:nvSpPr>
        <p:spPr>
          <a:xfrm>
            <a:off x="469716" y="2514600"/>
            <a:ext cx="4102283" cy="2554545"/>
          </a:xfrm>
          <a:prstGeom prst="rect">
            <a:avLst/>
          </a:prstGeom>
          <a:solidFill>
            <a:srgbClr val="FFC000"/>
          </a:solid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6-hour employees</a:t>
            </a:r>
          </a:p>
          <a:p>
            <a:pPr marL="9144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30-minute lunch (unpaid)</a:t>
            </a:r>
          </a:p>
          <a:p>
            <a:pPr marL="9144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Two 10-minute breaks</a:t>
            </a:r>
          </a:p>
          <a:p>
            <a:pPr marR="0" lvl="0" algn="ctr" defTabSz="457200" rtl="0" eaLnBrk="1" fontAlgn="auto" latinLnBrk="0" hangingPunct="1">
              <a:lnSpc>
                <a:spcPct val="100000"/>
              </a:lnSpc>
              <a:spcBef>
                <a:spcPts val="0"/>
              </a:spcBef>
              <a:spcAft>
                <a:spcPts val="600"/>
              </a:spcAft>
              <a:buClrTx/>
              <a:buSzTx/>
              <a:tabLst/>
              <a:defRPr/>
            </a:pPr>
            <a:r>
              <a:rPr kumimoji="0" lang="en-US" sz="2200" b="0" i="0" u="none" strike="noStrike" kern="1200" cap="none" spc="0" normalizeH="0" baseline="0" noProof="0" dirty="0">
                <a:ln>
                  <a:noFill/>
                </a:ln>
                <a:solidFill>
                  <a:srgbClr val="000000"/>
                </a:solidFill>
                <a:effectLst/>
                <a:uLnTx/>
                <a:uFillTx/>
                <a:latin typeface="Calibri"/>
                <a:ea typeface="+mn-ea"/>
                <a:cs typeface="+mn-cs"/>
              </a:rPr>
              <a:t>6.5 hour worker will be there 7 hours</a:t>
            </a:r>
          </a:p>
        </p:txBody>
      </p:sp>
      <p:sp>
        <p:nvSpPr>
          <p:cNvPr id="11" name="TextBox 10">
            <a:extLst>
              <a:ext uri="{FF2B5EF4-FFF2-40B4-BE49-F238E27FC236}">
                <a16:creationId xmlns:a16="http://schemas.microsoft.com/office/drawing/2014/main" id="{3D110BE5-6C6D-486D-BE11-7369352FB36E}"/>
              </a:ext>
            </a:extLst>
          </p:cNvPr>
          <p:cNvSpPr txBox="1"/>
          <p:nvPr/>
        </p:nvSpPr>
        <p:spPr>
          <a:xfrm>
            <a:off x="972789" y="5722446"/>
            <a:ext cx="7185899" cy="892552"/>
          </a:xfrm>
          <a:prstGeom prst="rect">
            <a:avLst/>
          </a:prstGeom>
          <a:noFill/>
        </p:spPr>
        <p:txBody>
          <a:bodyPr wrap="square">
            <a:spAutoFit/>
          </a:bodyPr>
          <a:lstStyle/>
          <a:p>
            <a:pPr algn="ctr"/>
            <a:r>
              <a:rPr lang="en-US" sz="2600" dirty="0">
                <a:solidFill>
                  <a:srgbClr val="000000"/>
                </a:solidFill>
                <a:latin typeface="+mn-lt"/>
              </a:rPr>
              <a:t>Employees’ assigned work hours and breaks could be adjusted according to the business needs.</a:t>
            </a:r>
          </a:p>
        </p:txBody>
      </p:sp>
      <p:sp>
        <p:nvSpPr>
          <p:cNvPr id="13" name="TextBox 12">
            <a:extLst>
              <a:ext uri="{FF2B5EF4-FFF2-40B4-BE49-F238E27FC236}">
                <a16:creationId xmlns:a16="http://schemas.microsoft.com/office/drawing/2014/main" id="{05425281-7A58-493C-834D-BA7C587DCA8A}"/>
              </a:ext>
            </a:extLst>
          </p:cNvPr>
          <p:cNvSpPr txBox="1"/>
          <p:nvPr/>
        </p:nvSpPr>
        <p:spPr>
          <a:xfrm>
            <a:off x="457200" y="5225809"/>
            <a:ext cx="8229598" cy="492443"/>
          </a:xfrm>
          <a:prstGeom prst="rect">
            <a:avLst/>
          </a:prstGeom>
          <a:noFill/>
        </p:spPr>
        <p:txBody>
          <a:bodyPr wrap="square">
            <a:spAutoFit/>
          </a:bodyPr>
          <a:lstStyle/>
          <a:p>
            <a:pPr marL="0" marR="0" lvl="1" algn="ctr" defTabSz="457200" rtl="0" eaLnBrk="1" fontAlgn="auto" latinLnBrk="0" hangingPunct="1">
              <a:lnSpc>
                <a:spcPct val="100000"/>
              </a:lnSpc>
              <a:spcBef>
                <a:spcPct val="20000"/>
              </a:spcBef>
              <a:spcAft>
                <a:spcPts val="0"/>
              </a:spcAft>
              <a:buClrTx/>
              <a:buSzTx/>
              <a:tabLst/>
              <a:defRPr/>
            </a:pPr>
            <a:r>
              <a:rPr lang="en-US" sz="2600" dirty="0">
                <a:solidFill>
                  <a:srgbClr val="000000"/>
                </a:solidFill>
                <a:latin typeface="Calibri"/>
              </a:rPr>
              <a:t>Breaks can</a:t>
            </a:r>
            <a:r>
              <a:rPr kumimoji="0" lang="en-US" sz="2600" b="0" i="0" u="none" strike="noStrike" kern="1200" cap="none" spc="0" normalizeH="0" baseline="0" noProof="0" dirty="0">
                <a:ln>
                  <a:noFill/>
                </a:ln>
                <a:solidFill>
                  <a:srgbClr val="000000"/>
                </a:solidFill>
                <a:effectLst/>
                <a:uLnTx/>
                <a:uFillTx/>
                <a:latin typeface="Calibri"/>
                <a:ea typeface="+mn-ea"/>
                <a:cs typeface="+mn-cs"/>
              </a:rPr>
              <a:t> not be taken within the first or last hour of shift.</a:t>
            </a:r>
          </a:p>
        </p:txBody>
      </p:sp>
      <p:sp>
        <p:nvSpPr>
          <p:cNvPr id="15" name="TextBox 14">
            <a:extLst>
              <a:ext uri="{FF2B5EF4-FFF2-40B4-BE49-F238E27FC236}">
                <a16:creationId xmlns:a16="http://schemas.microsoft.com/office/drawing/2014/main" id="{5191C14F-97BB-4CA2-B1AB-333B9DB3032D}"/>
              </a:ext>
            </a:extLst>
          </p:cNvPr>
          <p:cNvSpPr txBox="1"/>
          <p:nvPr/>
        </p:nvSpPr>
        <p:spPr>
          <a:xfrm>
            <a:off x="4572000" y="2514600"/>
            <a:ext cx="4105656" cy="2551176"/>
          </a:xfrm>
          <a:prstGeom prst="rect">
            <a:avLst/>
          </a:prstGeom>
          <a:solidFill>
            <a:srgbClr val="00B0F0"/>
          </a:solid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4-hour employees</a:t>
            </a:r>
          </a:p>
          <a:p>
            <a:pPr marL="9144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(1) 10-min break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6" name="Arrow: Circular 595">
            <a:extLst>
              <a:ext uri="{FF2B5EF4-FFF2-40B4-BE49-F238E27FC236}">
                <a16:creationId xmlns:a16="http://schemas.microsoft.com/office/drawing/2014/main" id="{A4B766C5-6538-457B-8CE2-49B6AD168A0C}"/>
              </a:ext>
            </a:extLst>
          </p:cNvPr>
          <p:cNvSpPr/>
          <p:nvPr/>
        </p:nvSpPr>
        <p:spPr>
          <a:xfrm>
            <a:off x="1926584" y="3698318"/>
            <a:ext cx="1035597" cy="1324861"/>
          </a:xfrm>
          <a:prstGeom prst="circularArrow">
            <a:avLst>
              <a:gd name="adj1" fmla="val 9476"/>
              <a:gd name="adj2" fmla="val 684334"/>
              <a:gd name="adj3" fmla="val 7853801"/>
              <a:gd name="adj4" fmla="val 2261865"/>
              <a:gd name="adj5" fmla="val 11055"/>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grpSp>
        <p:nvGrpSpPr>
          <p:cNvPr id="479" name="Group 478">
            <a:extLst>
              <a:ext uri="{FF2B5EF4-FFF2-40B4-BE49-F238E27FC236}">
                <a16:creationId xmlns:a16="http://schemas.microsoft.com/office/drawing/2014/main" id="{6471A788-75CA-404C-98E5-DB6F6249A2E4}"/>
              </a:ext>
            </a:extLst>
          </p:cNvPr>
          <p:cNvGrpSpPr/>
          <p:nvPr/>
        </p:nvGrpSpPr>
        <p:grpSpPr>
          <a:xfrm>
            <a:off x="1280379" y="3264495"/>
            <a:ext cx="2516118" cy="2095462"/>
            <a:chOff x="5410200" y="3320912"/>
            <a:chExt cx="2516118" cy="2095462"/>
          </a:xfrm>
        </p:grpSpPr>
        <p:grpSp>
          <p:nvGrpSpPr>
            <p:cNvPr id="480" name="Group 479">
              <a:extLst>
                <a:ext uri="{FF2B5EF4-FFF2-40B4-BE49-F238E27FC236}">
                  <a16:creationId xmlns:a16="http://schemas.microsoft.com/office/drawing/2014/main" id="{34CE5069-DCB7-4C7C-AA53-DF6D74D6508E}"/>
                </a:ext>
              </a:extLst>
            </p:cNvPr>
            <p:cNvGrpSpPr/>
            <p:nvPr/>
          </p:nvGrpSpPr>
          <p:grpSpPr>
            <a:xfrm>
              <a:off x="7224729" y="3320912"/>
              <a:ext cx="701589" cy="2095462"/>
              <a:chOff x="-1160575" y="2703304"/>
              <a:chExt cx="1115390" cy="3410267"/>
            </a:xfrm>
          </p:grpSpPr>
          <p:grpSp>
            <p:nvGrpSpPr>
              <p:cNvPr id="540" name="Group 539">
                <a:extLst>
                  <a:ext uri="{FF2B5EF4-FFF2-40B4-BE49-F238E27FC236}">
                    <a16:creationId xmlns:a16="http://schemas.microsoft.com/office/drawing/2014/main" id="{EF4125ED-8ACF-441D-B8BD-2B25AE21A784}"/>
                  </a:ext>
                </a:extLst>
              </p:cNvPr>
              <p:cNvGrpSpPr/>
              <p:nvPr/>
            </p:nvGrpSpPr>
            <p:grpSpPr>
              <a:xfrm>
                <a:off x="-1160575" y="2703304"/>
                <a:ext cx="1115390" cy="3410267"/>
                <a:chOff x="1372610" y="2740439"/>
                <a:chExt cx="776555" cy="2374289"/>
              </a:xfrm>
            </p:grpSpPr>
            <p:grpSp>
              <p:nvGrpSpPr>
                <p:cNvPr id="567" name="Group 566">
                  <a:extLst>
                    <a:ext uri="{FF2B5EF4-FFF2-40B4-BE49-F238E27FC236}">
                      <a16:creationId xmlns:a16="http://schemas.microsoft.com/office/drawing/2014/main" id="{7F25C938-140D-4A76-B5C1-457B2567CCB8}"/>
                    </a:ext>
                  </a:extLst>
                </p:cNvPr>
                <p:cNvGrpSpPr/>
                <p:nvPr/>
              </p:nvGrpSpPr>
              <p:grpSpPr>
                <a:xfrm>
                  <a:off x="1812215" y="4903459"/>
                  <a:ext cx="189762" cy="211269"/>
                  <a:chOff x="3312043" y="4084938"/>
                  <a:chExt cx="189762" cy="211269"/>
                </a:xfrm>
              </p:grpSpPr>
              <p:sp>
                <p:nvSpPr>
                  <p:cNvPr id="594" name="Chord 593">
                    <a:extLst>
                      <a:ext uri="{FF2B5EF4-FFF2-40B4-BE49-F238E27FC236}">
                        <a16:creationId xmlns:a16="http://schemas.microsoft.com/office/drawing/2014/main" id="{95C7A7FA-7171-41B7-BE39-B056F7AB4741}"/>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95" name="Chord 594">
                    <a:extLst>
                      <a:ext uri="{FF2B5EF4-FFF2-40B4-BE49-F238E27FC236}">
                        <a16:creationId xmlns:a16="http://schemas.microsoft.com/office/drawing/2014/main" id="{232BA3D1-A0EE-45C7-9705-2E71129410D0}"/>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nvGrpSpPr>
                <p:cNvPr id="568" name="Group 567">
                  <a:extLst>
                    <a:ext uri="{FF2B5EF4-FFF2-40B4-BE49-F238E27FC236}">
                      <a16:creationId xmlns:a16="http://schemas.microsoft.com/office/drawing/2014/main" id="{EB247442-02E9-4987-B1C2-F949C3E8BF51}"/>
                    </a:ext>
                  </a:extLst>
                </p:cNvPr>
                <p:cNvGrpSpPr/>
                <p:nvPr/>
              </p:nvGrpSpPr>
              <p:grpSpPr>
                <a:xfrm>
                  <a:off x="1517109" y="4897738"/>
                  <a:ext cx="189762" cy="211269"/>
                  <a:chOff x="3312043" y="4084938"/>
                  <a:chExt cx="189762" cy="211269"/>
                </a:xfrm>
              </p:grpSpPr>
              <p:sp>
                <p:nvSpPr>
                  <p:cNvPr id="592" name="Chord 591">
                    <a:extLst>
                      <a:ext uri="{FF2B5EF4-FFF2-40B4-BE49-F238E27FC236}">
                        <a16:creationId xmlns:a16="http://schemas.microsoft.com/office/drawing/2014/main" id="{B18537D4-0420-47D4-A001-6154A6A3F433}"/>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93" name="Chord 592">
                    <a:extLst>
                      <a:ext uri="{FF2B5EF4-FFF2-40B4-BE49-F238E27FC236}">
                        <a16:creationId xmlns:a16="http://schemas.microsoft.com/office/drawing/2014/main" id="{667BBD42-F780-4F38-9E41-A128448DD03D}"/>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sp>
              <p:nvSpPr>
                <p:cNvPr id="569" name="Rectangle: Single Corner Snipped 568">
                  <a:extLst>
                    <a:ext uri="{FF2B5EF4-FFF2-40B4-BE49-F238E27FC236}">
                      <a16:creationId xmlns:a16="http://schemas.microsoft.com/office/drawing/2014/main" id="{1D6B1FF5-4205-4536-BC48-4432201F6981}"/>
                    </a:ext>
                  </a:extLst>
                </p:cNvPr>
                <p:cNvSpPr/>
                <p:nvPr/>
              </p:nvSpPr>
              <p:spPr>
                <a:xfrm flipH="1">
                  <a:off x="1504250" y="3702511"/>
                  <a:ext cx="484764" cy="643635"/>
                </a:xfrm>
                <a:prstGeom prst="snip1Rect">
                  <a:avLst/>
                </a:prstGeom>
                <a:solidFill>
                  <a:srgbClr val="EA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70" name="Oval 569">
                  <a:extLst>
                    <a:ext uri="{FF2B5EF4-FFF2-40B4-BE49-F238E27FC236}">
                      <a16:creationId xmlns:a16="http://schemas.microsoft.com/office/drawing/2014/main" id="{5A292281-9404-4A5F-AA37-C2D5A141B49F}"/>
                    </a:ext>
                  </a:extLst>
                </p:cNvPr>
                <p:cNvSpPr/>
                <p:nvPr/>
              </p:nvSpPr>
              <p:spPr>
                <a:xfrm>
                  <a:off x="1382201" y="3184590"/>
                  <a:ext cx="106014" cy="214726"/>
                </a:xfrm>
                <a:prstGeom prst="ellipse">
                  <a:avLst/>
                </a:prstGeom>
                <a:solidFill>
                  <a:srgbClr val="EACC82"/>
                </a:solid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571" name="Oval 570">
                  <a:extLst>
                    <a:ext uri="{FF2B5EF4-FFF2-40B4-BE49-F238E27FC236}">
                      <a16:creationId xmlns:a16="http://schemas.microsoft.com/office/drawing/2014/main" id="{DFE9DF4C-5CBA-4899-9F70-981823F3920B}"/>
                    </a:ext>
                  </a:extLst>
                </p:cNvPr>
                <p:cNvSpPr/>
                <p:nvPr/>
              </p:nvSpPr>
              <p:spPr>
                <a:xfrm>
                  <a:off x="2043151" y="3177964"/>
                  <a:ext cx="106014" cy="214726"/>
                </a:xfrm>
                <a:prstGeom prst="ellipse">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72" name="Flowchart: Off-page Connector 571">
                  <a:extLst>
                    <a:ext uri="{FF2B5EF4-FFF2-40B4-BE49-F238E27FC236}">
                      <a16:creationId xmlns:a16="http://schemas.microsoft.com/office/drawing/2014/main" id="{BE699AB8-82F7-42C3-9FC1-1E4018E581EB}"/>
                    </a:ext>
                  </a:extLst>
                </p:cNvPr>
                <p:cNvSpPr/>
                <p:nvPr/>
              </p:nvSpPr>
              <p:spPr>
                <a:xfrm>
                  <a:off x="1672088" y="3551094"/>
                  <a:ext cx="190502" cy="228600"/>
                </a:xfrm>
                <a:prstGeom prst="flowChartOffpageConnec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73" name="Oval 572">
                  <a:extLst>
                    <a:ext uri="{FF2B5EF4-FFF2-40B4-BE49-F238E27FC236}">
                      <a16:creationId xmlns:a16="http://schemas.microsoft.com/office/drawing/2014/main" id="{F038311D-C58F-4575-8313-5AF049C85021}"/>
                    </a:ext>
                  </a:extLst>
                </p:cNvPr>
                <p:cNvSpPr/>
                <p:nvPr/>
              </p:nvSpPr>
              <p:spPr>
                <a:xfrm>
                  <a:off x="1428582" y="2865294"/>
                  <a:ext cx="662608" cy="762000"/>
                </a:xfrm>
                <a:prstGeom prst="ellipse">
                  <a:avLst/>
                </a:prstGeom>
                <a:solidFill>
                  <a:srgbClr val="EED69D"/>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74" name="Flowchart: Terminator 573">
                  <a:extLst>
                    <a:ext uri="{FF2B5EF4-FFF2-40B4-BE49-F238E27FC236}">
                      <a16:creationId xmlns:a16="http://schemas.microsoft.com/office/drawing/2014/main" id="{12E889C3-1C85-47D0-B5F2-6EC1664863A7}"/>
                    </a:ext>
                  </a:extLst>
                </p:cNvPr>
                <p:cNvSpPr/>
                <p:nvPr/>
              </p:nvSpPr>
              <p:spPr>
                <a:xfrm>
                  <a:off x="1372610" y="3931350"/>
                  <a:ext cx="129447" cy="372629"/>
                </a:xfrm>
                <a:prstGeom prst="flowChartTermina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75" name="Flowchart: Terminator 574">
                  <a:extLst>
                    <a:ext uri="{FF2B5EF4-FFF2-40B4-BE49-F238E27FC236}">
                      <a16:creationId xmlns:a16="http://schemas.microsoft.com/office/drawing/2014/main" id="{9EAECAF6-2AB5-44E0-9FD7-9DFF1ECF6CAE}"/>
                    </a:ext>
                  </a:extLst>
                </p:cNvPr>
                <p:cNvSpPr/>
                <p:nvPr/>
              </p:nvSpPr>
              <p:spPr>
                <a:xfrm rot="21089715">
                  <a:off x="1989711" y="3926484"/>
                  <a:ext cx="106880" cy="371635"/>
                </a:xfrm>
                <a:prstGeom prst="flowChartTermina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76" name="Flowchart: Delay 575">
                  <a:extLst>
                    <a:ext uri="{FF2B5EF4-FFF2-40B4-BE49-F238E27FC236}">
                      <a16:creationId xmlns:a16="http://schemas.microsoft.com/office/drawing/2014/main" id="{DC118A81-8E25-4D7F-A622-69A1206C8105}"/>
                    </a:ext>
                  </a:extLst>
                </p:cNvPr>
                <p:cNvSpPr/>
                <p:nvPr/>
              </p:nvSpPr>
              <p:spPr>
                <a:xfrm rot="1119198" flipH="1">
                  <a:off x="1388803" y="3683875"/>
                  <a:ext cx="183873" cy="344160"/>
                </a:xfrm>
                <a:prstGeom prst="flowChartDelay">
                  <a:avLst/>
                </a:prstGeom>
                <a:solidFill>
                  <a:srgbClr val="EA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77" name="Moon 576">
                  <a:extLst>
                    <a:ext uri="{FF2B5EF4-FFF2-40B4-BE49-F238E27FC236}">
                      <a16:creationId xmlns:a16="http://schemas.microsoft.com/office/drawing/2014/main" id="{F0AACE59-AB95-4B86-B7DB-EFC1384DA93A}"/>
                    </a:ext>
                  </a:extLst>
                </p:cNvPr>
                <p:cNvSpPr/>
                <p:nvPr/>
              </p:nvSpPr>
              <p:spPr>
                <a:xfrm rot="5400000">
                  <a:off x="1536566" y="2623426"/>
                  <a:ext cx="446639" cy="680666"/>
                </a:xfrm>
                <a:prstGeom prst="moon">
                  <a:avLst>
                    <a:gd name="adj" fmla="val 65258"/>
                  </a:avLst>
                </a:prstGeom>
                <a:pattFill prst="openDmnd">
                  <a:fgClr>
                    <a:sysClr val="windowText" lastClr="000000"/>
                  </a:fgClr>
                  <a:bgClr>
                    <a:sysClr val="window" lastClr="FFFFFF"/>
                  </a:bgClr>
                </a:patt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78" name="Moon 577">
                  <a:extLst>
                    <a:ext uri="{FF2B5EF4-FFF2-40B4-BE49-F238E27FC236}">
                      <a16:creationId xmlns:a16="http://schemas.microsoft.com/office/drawing/2014/main" id="{1E0D5077-6221-4DD5-9263-C12A5D541AD1}"/>
                    </a:ext>
                  </a:extLst>
                </p:cNvPr>
                <p:cNvSpPr/>
                <p:nvPr/>
              </p:nvSpPr>
              <p:spPr>
                <a:xfrm rot="5400000">
                  <a:off x="1600035" y="2693841"/>
                  <a:ext cx="321155" cy="664062"/>
                </a:xfrm>
                <a:prstGeom prst="moon">
                  <a:avLst>
                    <a:gd name="adj" fmla="val 52142"/>
                  </a:avLst>
                </a:prstGeom>
                <a:pattFill prst="dotDmnd">
                  <a:fgClr>
                    <a:sysClr val="windowText" lastClr="000000"/>
                  </a:fgClr>
                  <a:bgClr>
                    <a:srgbClr val="C28446"/>
                  </a:bgClr>
                </a:pattFill>
                <a:ln w="3175"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79" name="Oval 578">
                  <a:extLst>
                    <a:ext uri="{FF2B5EF4-FFF2-40B4-BE49-F238E27FC236}">
                      <a16:creationId xmlns:a16="http://schemas.microsoft.com/office/drawing/2014/main" id="{F6F12114-2B9D-46E7-9656-E840D80DE035}"/>
                    </a:ext>
                  </a:extLst>
                </p:cNvPr>
                <p:cNvSpPr/>
                <p:nvPr/>
              </p:nvSpPr>
              <p:spPr>
                <a:xfrm>
                  <a:off x="1634055" y="2783031"/>
                  <a:ext cx="262966" cy="102267"/>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580" name="Flowchart: Delay 579">
                  <a:extLst>
                    <a:ext uri="{FF2B5EF4-FFF2-40B4-BE49-F238E27FC236}">
                      <a16:creationId xmlns:a16="http://schemas.microsoft.com/office/drawing/2014/main" id="{1750289A-3DD2-4B8F-926D-071811B1616E}"/>
                    </a:ext>
                  </a:extLst>
                </p:cNvPr>
                <p:cNvSpPr/>
                <p:nvPr/>
              </p:nvSpPr>
              <p:spPr>
                <a:xfrm rot="20480802">
                  <a:off x="1914583" y="3676255"/>
                  <a:ext cx="183873" cy="344160"/>
                </a:xfrm>
                <a:prstGeom prst="flowChartDelay">
                  <a:avLst/>
                </a:prstGeom>
                <a:solidFill>
                  <a:srgbClr val="EA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81" name="Right Triangle 580">
                  <a:extLst>
                    <a:ext uri="{FF2B5EF4-FFF2-40B4-BE49-F238E27FC236}">
                      <a16:creationId xmlns:a16="http://schemas.microsoft.com/office/drawing/2014/main" id="{6360B346-4292-4BD0-8863-746317A458D3}"/>
                    </a:ext>
                  </a:extLst>
                </p:cNvPr>
                <p:cNvSpPr/>
                <p:nvPr/>
              </p:nvSpPr>
              <p:spPr>
                <a:xfrm rot="8699319">
                  <a:off x="1578912" y="3681456"/>
                  <a:ext cx="142284" cy="152852"/>
                </a:xfrm>
                <a:prstGeom prst="rtTriangle">
                  <a:avLst/>
                </a:prstGeom>
                <a:solidFill>
                  <a:srgbClr val="EA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82" name="Right Triangle 581">
                  <a:extLst>
                    <a:ext uri="{FF2B5EF4-FFF2-40B4-BE49-F238E27FC236}">
                      <a16:creationId xmlns:a16="http://schemas.microsoft.com/office/drawing/2014/main" id="{8210E2D2-3E2B-4412-91B7-CA09A5D42161}"/>
                    </a:ext>
                  </a:extLst>
                </p:cNvPr>
                <p:cNvSpPr/>
                <p:nvPr/>
              </p:nvSpPr>
              <p:spPr>
                <a:xfrm rot="12900681" flipH="1">
                  <a:off x="1817947" y="3681456"/>
                  <a:ext cx="142284" cy="152852"/>
                </a:xfrm>
                <a:prstGeom prst="rtTriangle">
                  <a:avLst/>
                </a:prstGeom>
                <a:solidFill>
                  <a:srgbClr val="EA0000"/>
                </a:solid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583" name="Flowchart: Manual Operation 26">
                  <a:extLst>
                    <a:ext uri="{FF2B5EF4-FFF2-40B4-BE49-F238E27FC236}">
                      <a16:creationId xmlns:a16="http://schemas.microsoft.com/office/drawing/2014/main" id="{33298F53-FFC1-4F4E-BC30-ED4924AA6026}"/>
                    </a:ext>
                  </a:extLst>
                </p:cNvPr>
                <p:cNvSpPr/>
                <p:nvPr/>
              </p:nvSpPr>
              <p:spPr>
                <a:xfrm rot="230863" flipV="1">
                  <a:off x="1514054" y="434143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84" name="Flowchart: Manual Operation 26">
                  <a:extLst>
                    <a:ext uri="{FF2B5EF4-FFF2-40B4-BE49-F238E27FC236}">
                      <a16:creationId xmlns:a16="http://schemas.microsoft.com/office/drawing/2014/main" id="{F0E253A2-A580-42AA-B912-BD615023DCF1}"/>
                    </a:ext>
                  </a:extLst>
                </p:cNvPr>
                <p:cNvSpPr/>
                <p:nvPr/>
              </p:nvSpPr>
              <p:spPr>
                <a:xfrm rot="21326916" flipV="1">
                  <a:off x="1759885" y="433852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85" name="Flowchart: Terminator 584">
                  <a:extLst>
                    <a:ext uri="{FF2B5EF4-FFF2-40B4-BE49-F238E27FC236}">
                      <a16:creationId xmlns:a16="http://schemas.microsoft.com/office/drawing/2014/main" id="{CF268F50-4B92-43E4-8B49-BA651D192098}"/>
                    </a:ext>
                  </a:extLst>
                </p:cNvPr>
                <p:cNvSpPr/>
                <p:nvPr/>
              </p:nvSpPr>
              <p:spPr>
                <a:xfrm rot="2262586">
                  <a:off x="1982451" y="4250787"/>
                  <a:ext cx="81137" cy="190719"/>
                </a:xfrm>
                <a:prstGeom prst="flowChartTermina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86" name="Flowchart: Terminator 585">
                  <a:extLst>
                    <a:ext uri="{FF2B5EF4-FFF2-40B4-BE49-F238E27FC236}">
                      <a16:creationId xmlns:a16="http://schemas.microsoft.com/office/drawing/2014/main" id="{A8E5B25F-4BBB-4AA8-AF21-E93B8648E4E2}"/>
                    </a:ext>
                  </a:extLst>
                </p:cNvPr>
                <p:cNvSpPr/>
                <p:nvPr/>
              </p:nvSpPr>
              <p:spPr>
                <a:xfrm rot="19337414" flipH="1">
                  <a:off x="1444968" y="4247947"/>
                  <a:ext cx="81137" cy="217929"/>
                </a:xfrm>
                <a:prstGeom prst="flowChartTermina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87" name="Flowchart: Connector 586">
                  <a:extLst>
                    <a:ext uri="{FF2B5EF4-FFF2-40B4-BE49-F238E27FC236}">
                      <a16:creationId xmlns:a16="http://schemas.microsoft.com/office/drawing/2014/main" id="{40807F09-E2E1-4131-A87F-EAB22557315E}"/>
                    </a:ext>
                  </a:extLst>
                </p:cNvPr>
                <p:cNvSpPr/>
                <p:nvPr/>
              </p:nvSpPr>
              <p:spPr>
                <a:xfrm>
                  <a:off x="1737752" y="3813418"/>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588" name="Flowchart: Connector 587">
                  <a:extLst>
                    <a:ext uri="{FF2B5EF4-FFF2-40B4-BE49-F238E27FC236}">
                      <a16:creationId xmlns:a16="http://schemas.microsoft.com/office/drawing/2014/main" id="{B9E81173-04ED-46D1-8009-0BD8A2A27D35}"/>
                    </a:ext>
                  </a:extLst>
                </p:cNvPr>
                <p:cNvSpPr/>
                <p:nvPr/>
              </p:nvSpPr>
              <p:spPr>
                <a:xfrm>
                  <a:off x="1737752" y="3879642"/>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589" name="Group 588">
                  <a:extLst>
                    <a:ext uri="{FF2B5EF4-FFF2-40B4-BE49-F238E27FC236}">
                      <a16:creationId xmlns:a16="http://schemas.microsoft.com/office/drawing/2014/main" id="{29F2663C-D6EE-4F5D-88F6-AF96A110041A}"/>
                    </a:ext>
                  </a:extLst>
                </p:cNvPr>
                <p:cNvGrpSpPr/>
                <p:nvPr/>
              </p:nvGrpSpPr>
              <p:grpSpPr>
                <a:xfrm>
                  <a:off x="1824601" y="3766615"/>
                  <a:ext cx="186550" cy="273856"/>
                  <a:chOff x="859632" y="2338402"/>
                  <a:chExt cx="571500" cy="788345"/>
                </a:xfrm>
              </p:grpSpPr>
              <p:sp>
                <p:nvSpPr>
                  <p:cNvPr id="590" name="Rectangle 589">
                    <a:extLst>
                      <a:ext uri="{FF2B5EF4-FFF2-40B4-BE49-F238E27FC236}">
                        <a16:creationId xmlns:a16="http://schemas.microsoft.com/office/drawing/2014/main" id="{8BE54566-EC11-498B-B09E-9FA5124C2E58}"/>
                      </a:ext>
                    </a:extLst>
                  </p:cNvPr>
                  <p:cNvSpPr/>
                  <p:nvPr/>
                </p:nvSpPr>
                <p:spPr>
                  <a:xfrm>
                    <a:off x="977900" y="2707482"/>
                    <a:ext cx="342900" cy="85080"/>
                  </a:xfrm>
                  <a:prstGeom prst="rect">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pic>
                <p:nvPicPr>
                  <p:cNvPr id="591" name="Picture 590">
                    <a:extLst>
                      <a:ext uri="{FF2B5EF4-FFF2-40B4-BE49-F238E27FC236}">
                        <a16:creationId xmlns:a16="http://schemas.microsoft.com/office/drawing/2014/main" id="{98C74DA8-D0F2-4AC7-BCB0-8F6254733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632" y="2338402"/>
                    <a:ext cx="571500" cy="788345"/>
                  </a:xfrm>
                  <a:prstGeom prst="rect">
                    <a:avLst/>
                  </a:prstGeom>
                </p:spPr>
              </p:pic>
            </p:grpSp>
          </p:grpSp>
          <p:grpSp>
            <p:nvGrpSpPr>
              <p:cNvPr id="541" name="Group 540">
                <a:extLst>
                  <a:ext uri="{FF2B5EF4-FFF2-40B4-BE49-F238E27FC236}">
                    <a16:creationId xmlns:a16="http://schemas.microsoft.com/office/drawing/2014/main" id="{6DC79544-F185-425C-860F-8AB83A09C227}"/>
                  </a:ext>
                </a:extLst>
              </p:cNvPr>
              <p:cNvGrpSpPr/>
              <p:nvPr/>
            </p:nvGrpSpPr>
            <p:grpSpPr>
              <a:xfrm rot="534989" flipH="1">
                <a:off x="-547610" y="3385856"/>
                <a:ext cx="270907" cy="174584"/>
                <a:chOff x="5136060" y="1710152"/>
                <a:chExt cx="538831" cy="347248"/>
              </a:xfrm>
            </p:grpSpPr>
            <p:sp>
              <p:nvSpPr>
                <p:cNvPr id="557" name="Oval 5">
                  <a:extLst>
                    <a:ext uri="{FF2B5EF4-FFF2-40B4-BE49-F238E27FC236}">
                      <a16:creationId xmlns:a16="http://schemas.microsoft.com/office/drawing/2014/main" id="{26312D02-494B-4EF4-9118-330A6C163EF9}"/>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558" name="Group 557">
                  <a:extLst>
                    <a:ext uri="{FF2B5EF4-FFF2-40B4-BE49-F238E27FC236}">
                      <a16:creationId xmlns:a16="http://schemas.microsoft.com/office/drawing/2014/main" id="{7655924E-F6DA-419B-A400-A9AA2611118D}"/>
                    </a:ext>
                  </a:extLst>
                </p:cNvPr>
                <p:cNvGrpSpPr/>
                <p:nvPr/>
              </p:nvGrpSpPr>
              <p:grpSpPr>
                <a:xfrm rot="20545732">
                  <a:off x="5242936" y="1710152"/>
                  <a:ext cx="85726" cy="45719"/>
                  <a:chOff x="5293988" y="1700325"/>
                  <a:chExt cx="85726" cy="42639"/>
                </a:xfrm>
              </p:grpSpPr>
              <p:cxnSp>
                <p:nvCxnSpPr>
                  <p:cNvPr id="564" name="Straight Connector 563">
                    <a:extLst>
                      <a:ext uri="{FF2B5EF4-FFF2-40B4-BE49-F238E27FC236}">
                        <a16:creationId xmlns:a16="http://schemas.microsoft.com/office/drawing/2014/main" id="{F8E22662-9EC7-4C24-B966-00F899523745}"/>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65" name="Straight Connector 564">
                    <a:extLst>
                      <a:ext uri="{FF2B5EF4-FFF2-40B4-BE49-F238E27FC236}">
                        <a16:creationId xmlns:a16="http://schemas.microsoft.com/office/drawing/2014/main" id="{F124DF2F-85CF-4524-BACF-F56859889498}"/>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66" name="Straight Connector 565">
                    <a:extLst>
                      <a:ext uri="{FF2B5EF4-FFF2-40B4-BE49-F238E27FC236}">
                        <a16:creationId xmlns:a16="http://schemas.microsoft.com/office/drawing/2014/main" id="{3B2AD4FD-0474-4638-A107-7D936FAB5ABF}"/>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59" name="Oval 4">
                  <a:extLst>
                    <a:ext uri="{FF2B5EF4-FFF2-40B4-BE49-F238E27FC236}">
                      <a16:creationId xmlns:a16="http://schemas.microsoft.com/office/drawing/2014/main" id="{547C3773-DA42-46C7-8046-15DAB2C64DD2}"/>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60" name="Oval 559">
                  <a:extLst>
                    <a:ext uri="{FF2B5EF4-FFF2-40B4-BE49-F238E27FC236}">
                      <a16:creationId xmlns:a16="http://schemas.microsoft.com/office/drawing/2014/main" id="{62FD102D-CDD4-4C6E-A55F-F545BA2E9370}"/>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561" name="Oval 560">
                  <a:extLst>
                    <a:ext uri="{FF2B5EF4-FFF2-40B4-BE49-F238E27FC236}">
                      <a16:creationId xmlns:a16="http://schemas.microsoft.com/office/drawing/2014/main" id="{D8C5CE01-BDC9-4B9A-8B66-E6155FA016A9}"/>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562" name="Oval 561">
                  <a:extLst>
                    <a:ext uri="{FF2B5EF4-FFF2-40B4-BE49-F238E27FC236}">
                      <a16:creationId xmlns:a16="http://schemas.microsoft.com/office/drawing/2014/main" id="{3CA5CD9D-CC5C-42EE-A79B-760AF3EE74EA}"/>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63" name="Oval 562">
                  <a:extLst>
                    <a:ext uri="{FF2B5EF4-FFF2-40B4-BE49-F238E27FC236}">
                      <a16:creationId xmlns:a16="http://schemas.microsoft.com/office/drawing/2014/main" id="{4C27CCBA-9A2B-4636-ABBB-5CA3809C293D}"/>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nvGrpSpPr>
              <p:cNvPr id="542" name="Group 541">
                <a:extLst>
                  <a:ext uri="{FF2B5EF4-FFF2-40B4-BE49-F238E27FC236}">
                    <a16:creationId xmlns:a16="http://schemas.microsoft.com/office/drawing/2014/main" id="{E9FAA6AA-2AF7-4061-831F-3F2F0FE6AFD3}"/>
                  </a:ext>
                </a:extLst>
              </p:cNvPr>
              <p:cNvGrpSpPr/>
              <p:nvPr/>
            </p:nvGrpSpPr>
            <p:grpSpPr>
              <a:xfrm>
                <a:off x="-729434" y="3707408"/>
                <a:ext cx="271444" cy="192625"/>
                <a:chOff x="2751023" y="2876401"/>
                <a:chExt cx="306685" cy="217634"/>
              </a:xfrm>
            </p:grpSpPr>
            <p:sp>
              <p:nvSpPr>
                <p:cNvPr id="555" name="Chord 14349">
                  <a:extLst>
                    <a:ext uri="{FF2B5EF4-FFF2-40B4-BE49-F238E27FC236}">
                      <a16:creationId xmlns:a16="http://schemas.microsoft.com/office/drawing/2014/main" id="{7B929F03-8838-446A-9B00-EF2B26FBC56B}"/>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556" name="Chord 14349">
                  <a:extLst>
                    <a:ext uri="{FF2B5EF4-FFF2-40B4-BE49-F238E27FC236}">
                      <a16:creationId xmlns:a16="http://schemas.microsoft.com/office/drawing/2014/main" id="{0A8B3055-FD66-417F-9A3A-577A2018EE5B}"/>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grpSp>
          <p:sp>
            <p:nvSpPr>
              <p:cNvPr id="543" name="Freeform: Shape 542">
                <a:extLst>
                  <a:ext uri="{FF2B5EF4-FFF2-40B4-BE49-F238E27FC236}">
                    <a16:creationId xmlns:a16="http://schemas.microsoft.com/office/drawing/2014/main" id="{058F44D5-523D-41FF-B2DC-293770D8FECD}"/>
                  </a:ext>
                </a:extLst>
              </p:cNvPr>
              <p:cNvSpPr/>
              <p:nvPr/>
            </p:nvSpPr>
            <p:spPr>
              <a:xfrm>
                <a:off x="-661057" y="3637246"/>
                <a:ext cx="88652" cy="76750"/>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544" name="Group 543">
                <a:extLst>
                  <a:ext uri="{FF2B5EF4-FFF2-40B4-BE49-F238E27FC236}">
                    <a16:creationId xmlns:a16="http://schemas.microsoft.com/office/drawing/2014/main" id="{213E6DB6-D790-4D2F-AC75-FAD2223DAC98}"/>
                  </a:ext>
                </a:extLst>
              </p:cNvPr>
              <p:cNvGrpSpPr/>
              <p:nvPr/>
            </p:nvGrpSpPr>
            <p:grpSpPr>
              <a:xfrm rot="21065011">
                <a:off x="-924659" y="3382473"/>
                <a:ext cx="270907" cy="174584"/>
                <a:chOff x="5136060" y="1710152"/>
                <a:chExt cx="538831" cy="347248"/>
              </a:xfrm>
            </p:grpSpPr>
            <p:sp>
              <p:nvSpPr>
                <p:cNvPr id="545" name="Oval 5">
                  <a:extLst>
                    <a:ext uri="{FF2B5EF4-FFF2-40B4-BE49-F238E27FC236}">
                      <a16:creationId xmlns:a16="http://schemas.microsoft.com/office/drawing/2014/main" id="{636B80F9-19C7-4EAA-8536-863960C4F2CC}"/>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546" name="Group 545">
                  <a:extLst>
                    <a:ext uri="{FF2B5EF4-FFF2-40B4-BE49-F238E27FC236}">
                      <a16:creationId xmlns:a16="http://schemas.microsoft.com/office/drawing/2014/main" id="{47E5F0A7-6C25-49D2-A725-3AF83BC98477}"/>
                    </a:ext>
                  </a:extLst>
                </p:cNvPr>
                <p:cNvGrpSpPr/>
                <p:nvPr/>
              </p:nvGrpSpPr>
              <p:grpSpPr>
                <a:xfrm rot="20545732">
                  <a:off x="5242936" y="1710152"/>
                  <a:ext cx="85726" cy="45719"/>
                  <a:chOff x="5293988" y="1700325"/>
                  <a:chExt cx="85726" cy="42639"/>
                </a:xfrm>
              </p:grpSpPr>
              <p:cxnSp>
                <p:nvCxnSpPr>
                  <p:cNvPr id="552" name="Straight Connector 551">
                    <a:extLst>
                      <a:ext uri="{FF2B5EF4-FFF2-40B4-BE49-F238E27FC236}">
                        <a16:creationId xmlns:a16="http://schemas.microsoft.com/office/drawing/2014/main" id="{39FBFF4A-726B-4E73-AE86-760271FABF09}"/>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53" name="Straight Connector 552">
                    <a:extLst>
                      <a:ext uri="{FF2B5EF4-FFF2-40B4-BE49-F238E27FC236}">
                        <a16:creationId xmlns:a16="http://schemas.microsoft.com/office/drawing/2014/main" id="{EC4ED542-69FC-4886-B2FB-1E5A25731F63}"/>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54" name="Straight Connector 553">
                    <a:extLst>
                      <a:ext uri="{FF2B5EF4-FFF2-40B4-BE49-F238E27FC236}">
                        <a16:creationId xmlns:a16="http://schemas.microsoft.com/office/drawing/2014/main" id="{D1CA4B57-FA1E-4512-BBFE-1307BC54AAFD}"/>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47" name="Oval 4">
                  <a:extLst>
                    <a:ext uri="{FF2B5EF4-FFF2-40B4-BE49-F238E27FC236}">
                      <a16:creationId xmlns:a16="http://schemas.microsoft.com/office/drawing/2014/main" id="{EAC8E184-CE69-48A5-BB9A-3A83DD41DC1E}"/>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48" name="Oval 547">
                  <a:extLst>
                    <a:ext uri="{FF2B5EF4-FFF2-40B4-BE49-F238E27FC236}">
                      <a16:creationId xmlns:a16="http://schemas.microsoft.com/office/drawing/2014/main" id="{17D76635-7970-439D-95EE-D8B73667FE42}"/>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49" name="Oval 548">
                  <a:extLst>
                    <a:ext uri="{FF2B5EF4-FFF2-40B4-BE49-F238E27FC236}">
                      <a16:creationId xmlns:a16="http://schemas.microsoft.com/office/drawing/2014/main" id="{2EEFD2BC-78F8-42DB-9E3E-5FC732B9C416}"/>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550" name="Oval 549">
                  <a:extLst>
                    <a:ext uri="{FF2B5EF4-FFF2-40B4-BE49-F238E27FC236}">
                      <a16:creationId xmlns:a16="http://schemas.microsoft.com/office/drawing/2014/main" id="{CC09698D-945B-4FE0-BAAA-FE9F9019C9D3}"/>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51" name="Oval 550">
                  <a:extLst>
                    <a:ext uri="{FF2B5EF4-FFF2-40B4-BE49-F238E27FC236}">
                      <a16:creationId xmlns:a16="http://schemas.microsoft.com/office/drawing/2014/main" id="{A2E075E1-ED57-4C6E-8F88-5DA5324EA1FF}"/>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grpSp>
          <p:nvGrpSpPr>
            <p:cNvPr id="481" name="Group 480">
              <a:extLst>
                <a:ext uri="{FF2B5EF4-FFF2-40B4-BE49-F238E27FC236}">
                  <a16:creationId xmlns:a16="http://schemas.microsoft.com/office/drawing/2014/main" id="{C2E631AE-E86C-46E5-9D1B-FC15ABA858E4}"/>
                </a:ext>
              </a:extLst>
            </p:cNvPr>
            <p:cNvGrpSpPr/>
            <p:nvPr/>
          </p:nvGrpSpPr>
          <p:grpSpPr>
            <a:xfrm>
              <a:off x="5410200" y="3339768"/>
              <a:ext cx="635143" cy="2064397"/>
              <a:chOff x="6419693" y="2154176"/>
              <a:chExt cx="1115390" cy="3410267"/>
            </a:xfrm>
          </p:grpSpPr>
          <p:grpSp>
            <p:nvGrpSpPr>
              <p:cNvPr id="483" name="Group 482">
                <a:extLst>
                  <a:ext uri="{FF2B5EF4-FFF2-40B4-BE49-F238E27FC236}">
                    <a16:creationId xmlns:a16="http://schemas.microsoft.com/office/drawing/2014/main" id="{3E556521-954B-4359-AAB9-4C2876B4C029}"/>
                  </a:ext>
                </a:extLst>
              </p:cNvPr>
              <p:cNvGrpSpPr/>
              <p:nvPr/>
            </p:nvGrpSpPr>
            <p:grpSpPr>
              <a:xfrm>
                <a:off x="6419693" y="2154176"/>
                <a:ext cx="1115390" cy="3410267"/>
                <a:chOff x="1372610" y="2740439"/>
                <a:chExt cx="776555" cy="2374289"/>
              </a:xfrm>
            </p:grpSpPr>
            <p:grpSp>
              <p:nvGrpSpPr>
                <p:cNvPr id="511" name="Group 510">
                  <a:extLst>
                    <a:ext uri="{FF2B5EF4-FFF2-40B4-BE49-F238E27FC236}">
                      <a16:creationId xmlns:a16="http://schemas.microsoft.com/office/drawing/2014/main" id="{58CFE81D-6977-4582-8FE0-C342254409C6}"/>
                    </a:ext>
                  </a:extLst>
                </p:cNvPr>
                <p:cNvGrpSpPr/>
                <p:nvPr/>
              </p:nvGrpSpPr>
              <p:grpSpPr>
                <a:xfrm>
                  <a:off x="1812215" y="4903459"/>
                  <a:ext cx="189762" cy="211269"/>
                  <a:chOff x="3312043" y="4084938"/>
                  <a:chExt cx="189762" cy="211269"/>
                </a:xfrm>
              </p:grpSpPr>
              <p:sp>
                <p:nvSpPr>
                  <p:cNvPr id="538" name="Chord 537">
                    <a:extLst>
                      <a:ext uri="{FF2B5EF4-FFF2-40B4-BE49-F238E27FC236}">
                        <a16:creationId xmlns:a16="http://schemas.microsoft.com/office/drawing/2014/main" id="{DDB8FD99-1C1F-4A98-A4D6-17F4319BE32F}"/>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39" name="Chord 538">
                    <a:extLst>
                      <a:ext uri="{FF2B5EF4-FFF2-40B4-BE49-F238E27FC236}">
                        <a16:creationId xmlns:a16="http://schemas.microsoft.com/office/drawing/2014/main" id="{F743C9E5-A6B6-4573-92EF-46D1964C4224}"/>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nvGrpSpPr>
                <p:cNvPr id="512" name="Group 511">
                  <a:extLst>
                    <a:ext uri="{FF2B5EF4-FFF2-40B4-BE49-F238E27FC236}">
                      <a16:creationId xmlns:a16="http://schemas.microsoft.com/office/drawing/2014/main" id="{1B3F8B3C-9DA3-48B6-89E9-8B0CAABE4ED2}"/>
                    </a:ext>
                  </a:extLst>
                </p:cNvPr>
                <p:cNvGrpSpPr/>
                <p:nvPr/>
              </p:nvGrpSpPr>
              <p:grpSpPr>
                <a:xfrm>
                  <a:off x="1517109" y="4897738"/>
                  <a:ext cx="189762" cy="211269"/>
                  <a:chOff x="3312043" y="4084938"/>
                  <a:chExt cx="189762" cy="211269"/>
                </a:xfrm>
              </p:grpSpPr>
              <p:sp>
                <p:nvSpPr>
                  <p:cNvPr id="536" name="Chord 535">
                    <a:extLst>
                      <a:ext uri="{FF2B5EF4-FFF2-40B4-BE49-F238E27FC236}">
                        <a16:creationId xmlns:a16="http://schemas.microsoft.com/office/drawing/2014/main" id="{02D42284-6D61-417C-B1F4-79D79ADA16E1}"/>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37" name="Chord 536">
                    <a:extLst>
                      <a:ext uri="{FF2B5EF4-FFF2-40B4-BE49-F238E27FC236}">
                        <a16:creationId xmlns:a16="http://schemas.microsoft.com/office/drawing/2014/main" id="{4D934F9C-E62B-4726-8629-37DAA5590618}"/>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sp>
              <p:nvSpPr>
                <p:cNvPr id="513" name="Rectangle: Single Corner Snipped 512">
                  <a:extLst>
                    <a:ext uri="{FF2B5EF4-FFF2-40B4-BE49-F238E27FC236}">
                      <a16:creationId xmlns:a16="http://schemas.microsoft.com/office/drawing/2014/main" id="{B25CA087-5A33-4FE1-9360-4F177F1D9A87}"/>
                    </a:ext>
                  </a:extLst>
                </p:cNvPr>
                <p:cNvSpPr/>
                <p:nvPr/>
              </p:nvSpPr>
              <p:spPr>
                <a:xfrm flipH="1">
                  <a:off x="1504250" y="3702511"/>
                  <a:ext cx="484764" cy="643635"/>
                </a:xfrm>
                <a:prstGeom prst="snip1Rect">
                  <a:avLst/>
                </a:prstGeom>
                <a:solidFill>
                  <a:srgbClr val="00B050"/>
                </a:solid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514" name="Oval 513">
                  <a:extLst>
                    <a:ext uri="{FF2B5EF4-FFF2-40B4-BE49-F238E27FC236}">
                      <a16:creationId xmlns:a16="http://schemas.microsoft.com/office/drawing/2014/main" id="{A22C479E-0807-4DE0-B0FA-B981C70EC905}"/>
                    </a:ext>
                  </a:extLst>
                </p:cNvPr>
                <p:cNvSpPr/>
                <p:nvPr/>
              </p:nvSpPr>
              <p:spPr>
                <a:xfrm>
                  <a:off x="1382201" y="3184590"/>
                  <a:ext cx="106014" cy="214726"/>
                </a:xfrm>
                <a:prstGeom prst="ellipse">
                  <a:avLst/>
                </a:prstGeom>
                <a:solidFill>
                  <a:srgbClr val="CC9A62"/>
                </a:solid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515" name="Oval 514">
                  <a:extLst>
                    <a:ext uri="{FF2B5EF4-FFF2-40B4-BE49-F238E27FC236}">
                      <a16:creationId xmlns:a16="http://schemas.microsoft.com/office/drawing/2014/main" id="{4DDE14C8-0759-4310-816D-76BD2DA3C66B}"/>
                    </a:ext>
                  </a:extLst>
                </p:cNvPr>
                <p:cNvSpPr/>
                <p:nvPr/>
              </p:nvSpPr>
              <p:spPr>
                <a:xfrm>
                  <a:off x="2043151" y="3177964"/>
                  <a:ext cx="106014" cy="214726"/>
                </a:xfrm>
                <a:prstGeom prst="ellipse">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16" name="Flowchart: Off-page Connector 515">
                  <a:extLst>
                    <a:ext uri="{FF2B5EF4-FFF2-40B4-BE49-F238E27FC236}">
                      <a16:creationId xmlns:a16="http://schemas.microsoft.com/office/drawing/2014/main" id="{89C2BFA2-CEB0-4F35-953A-61DFB92B5126}"/>
                    </a:ext>
                  </a:extLst>
                </p:cNvPr>
                <p:cNvSpPr/>
                <p:nvPr/>
              </p:nvSpPr>
              <p:spPr>
                <a:xfrm>
                  <a:off x="1672088" y="3551094"/>
                  <a:ext cx="190502" cy="228600"/>
                </a:xfrm>
                <a:prstGeom prst="flowChartOffpageConnec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17" name="Oval 516">
                  <a:extLst>
                    <a:ext uri="{FF2B5EF4-FFF2-40B4-BE49-F238E27FC236}">
                      <a16:creationId xmlns:a16="http://schemas.microsoft.com/office/drawing/2014/main" id="{90C2C51D-81C4-4340-ABC5-D66DFA8E7A6E}"/>
                    </a:ext>
                  </a:extLst>
                </p:cNvPr>
                <p:cNvSpPr/>
                <p:nvPr/>
              </p:nvSpPr>
              <p:spPr>
                <a:xfrm>
                  <a:off x="1428582" y="2865294"/>
                  <a:ext cx="662608" cy="762000"/>
                </a:xfrm>
                <a:prstGeom prst="ellipse">
                  <a:avLst/>
                </a:prstGeom>
                <a:solidFill>
                  <a:srgbClr val="D3A777"/>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18" name="Flowchart: Terminator 517">
                  <a:extLst>
                    <a:ext uri="{FF2B5EF4-FFF2-40B4-BE49-F238E27FC236}">
                      <a16:creationId xmlns:a16="http://schemas.microsoft.com/office/drawing/2014/main" id="{1C18C8F8-A35A-4456-BDA0-1627E96E2748}"/>
                    </a:ext>
                  </a:extLst>
                </p:cNvPr>
                <p:cNvSpPr/>
                <p:nvPr/>
              </p:nvSpPr>
              <p:spPr>
                <a:xfrm>
                  <a:off x="1372610" y="3931350"/>
                  <a:ext cx="129447" cy="372629"/>
                </a:xfrm>
                <a:prstGeom prst="flowChartTermina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19" name="Flowchart: Terminator 518">
                  <a:extLst>
                    <a:ext uri="{FF2B5EF4-FFF2-40B4-BE49-F238E27FC236}">
                      <a16:creationId xmlns:a16="http://schemas.microsoft.com/office/drawing/2014/main" id="{FE94854A-76FE-4090-9A76-384B096E97F3}"/>
                    </a:ext>
                  </a:extLst>
                </p:cNvPr>
                <p:cNvSpPr/>
                <p:nvPr/>
              </p:nvSpPr>
              <p:spPr>
                <a:xfrm rot="21089715">
                  <a:off x="1989711" y="3926484"/>
                  <a:ext cx="106880" cy="371635"/>
                </a:xfrm>
                <a:prstGeom prst="flowChartTermina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20" name="Flowchart: Delay 519">
                  <a:extLst>
                    <a:ext uri="{FF2B5EF4-FFF2-40B4-BE49-F238E27FC236}">
                      <a16:creationId xmlns:a16="http://schemas.microsoft.com/office/drawing/2014/main" id="{12D2EE15-9BD1-4EF4-840C-DD3EE2508DC7}"/>
                    </a:ext>
                  </a:extLst>
                </p:cNvPr>
                <p:cNvSpPr/>
                <p:nvPr/>
              </p:nvSpPr>
              <p:spPr>
                <a:xfrm rot="1119198" flipH="1">
                  <a:off x="1388803" y="3683875"/>
                  <a:ext cx="183873" cy="344160"/>
                </a:xfrm>
                <a:prstGeom prst="flowChartDelay">
                  <a:avLst/>
                </a:prstGeom>
                <a:solidFill>
                  <a:srgbClr val="00B05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21" name="Moon 520">
                  <a:extLst>
                    <a:ext uri="{FF2B5EF4-FFF2-40B4-BE49-F238E27FC236}">
                      <a16:creationId xmlns:a16="http://schemas.microsoft.com/office/drawing/2014/main" id="{384EFBFD-7417-4150-A81C-90C8A6B2752A}"/>
                    </a:ext>
                  </a:extLst>
                </p:cNvPr>
                <p:cNvSpPr/>
                <p:nvPr/>
              </p:nvSpPr>
              <p:spPr>
                <a:xfrm rot="5400000">
                  <a:off x="1536566" y="2623426"/>
                  <a:ext cx="446639" cy="680666"/>
                </a:xfrm>
                <a:prstGeom prst="moon">
                  <a:avLst>
                    <a:gd name="adj" fmla="val 65258"/>
                  </a:avLst>
                </a:prstGeom>
                <a:pattFill prst="openDmnd">
                  <a:fgClr>
                    <a:sysClr val="windowText" lastClr="000000"/>
                  </a:fgClr>
                  <a:bgClr>
                    <a:srgbClr val="FFF2CC"/>
                  </a:bgClr>
                </a:patt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22" name="Moon 521">
                  <a:extLst>
                    <a:ext uri="{FF2B5EF4-FFF2-40B4-BE49-F238E27FC236}">
                      <a16:creationId xmlns:a16="http://schemas.microsoft.com/office/drawing/2014/main" id="{046017E2-92F2-47FC-8C8C-4497B269E64A}"/>
                    </a:ext>
                  </a:extLst>
                </p:cNvPr>
                <p:cNvSpPr/>
                <p:nvPr/>
              </p:nvSpPr>
              <p:spPr>
                <a:xfrm rot="5400000">
                  <a:off x="1600035" y="2693841"/>
                  <a:ext cx="321155" cy="664062"/>
                </a:xfrm>
                <a:prstGeom prst="moon">
                  <a:avLst>
                    <a:gd name="adj" fmla="val 52142"/>
                  </a:avLst>
                </a:prstGeom>
                <a:pattFill prst="dotDmnd">
                  <a:fgClr>
                    <a:sysClr val="windowText" lastClr="000000"/>
                  </a:fgClr>
                  <a:bgClr>
                    <a:srgbClr val="492303"/>
                  </a:bgClr>
                </a:pattFill>
                <a:ln w="3175"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23" name="Oval 522">
                  <a:extLst>
                    <a:ext uri="{FF2B5EF4-FFF2-40B4-BE49-F238E27FC236}">
                      <a16:creationId xmlns:a16="http://schemas.microsoft.com/office/drawing/2014/main" id="{A9E92241-81C1-4EF5-8619-E4AB185F6DAD}"/>
                    </a:ext>
                  </a:extLst>
                </p:cNvPr>
                <p:cNvSpPr/>
                <p:nvPr/>
              </p:nvSpPr>
              <p:spPr>
                <a:xfrm>
                  <a:off x="1634055" y="2783031"/>
                  <a:ext cx="262966" cy="102267"/>
                </a:xfrm>
                <a:prstGeom prst="ellipse">
                  <a:avLst/>
                </a:prstGeom>
                <a:pattFill prst="dotDmnd">
                  <a:fgClr>
                    <a:srgbClr val="F79646">
                      <a:lumMod val="50000"/>
                    </a:srgbClr>
                  </a:fgClr>
                  <a:bgClr>
                    <a:srgbClr val="492303"/>
                  </a:bgClr>
                </a:patt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524" name="Flowchart: Delay 523">
                  <a:extLst>
                    <a:ext uri="{FF2B5EF4-FFF2-40B4-BE49-F238E27FC236}">
                      <a16:creationId xmlns:a16="http://schemas.microsoft.com/office/drawing/2014/main" id="{6E771BE3-3B7E-47C8-B526-CE8F95B6FBF7}"/>
                    </a:ext>
                  </a:extLst>
                </p:cNvPr>
                <p:cNvSpPr/>
                <p:nvPr/>
              </p:nvSpPr>
              <p:spPr>
                <a:xfrm rot="20480802">
                  <a:off x="1914583" y="3676255"/>
                  <a:ext cx="183873" cy="344160"/>
                </a:xfrm>
                <a:prstGeom prst="flowChartDelay">
                  <a:avLst/>
                </a:prstGeom>
                <a:solidFill>
                  <a:srgbClr val="00B05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25" name="Right Triangle 524">
                  <a:extLst>
                    <a:ext uri="{FF2B5EF4-FFF2-40B4-BE49-F238E27FC236}">
                      <a16:creationId xmlns:a16="http://schemas.microsoft.com/office/drawing/2014/main" id="{4469C841-2874-4AA7-A0E8-A074C9EDC026}"/>
                    </a:ext>
                  </a:extLst>
                </p:cNvPr>
                <p:cNvSpPr/>
                <p:nvPr/>
              </p:nvSpPr>
              <p:spPr>
                <a:xfrm rot="8699319">
                  <a:off x="1578912" y="3681456"/>
                  <a:ext cx="142284" cy="152852"/>
                </a:xfrm>
                <a:prstGeom prst="rtTriangle">
                  <a:avLst/>
                </a:prstGeom>
                <a:solidFill>
                  <a:srgbClr val="00B05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26" name="Right Triangle 525">
                  <a:extLst>
                    <a:ext uri="{FF2B5EF4-FFF2-40B4-BE49-F238E27FC236}">
                      <a16:creationId xmlns:a16="http://schemas.microsoft.com/office/drawing/2014/main" id="{470A2B57-9F93-4A07-A954-C77020760292}"/>
                    </a:ext>
                  </a:extLst>
                </p:cNvPr>
                <p:cNvSpPr/>
                <p:nvPr/>
              </p:nvSpPr>
              <p:spPr>
                <a:xfrm rot="12900681" flipH="1">
                  <a:off x="1817947" y="3681456"/>
                  <a:ext cx="142284" cy="152852"/>
                </a:xfrm>
                <a:prstGeom prst="rtTriangle">
                  <a:avLst/>
                </a:prstGeom>
                <a:solidFill>
                  <a:srgbClr val="00B05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27" name="Flowchart: Manual Operation 26">
                  <a:extLst>
                    <a:ext uri="{FF2B5EF4-FFF2-40B4-BE49-F238E27FC236}">
                      <a16:creationId xmlns:a16="http://schemas.microsoft.com/office/drawing/2014/main" id="{04E3FD44-24D9-4E98-B9BC-D8CF1ED4D24A}"/>
                    </a:ext>
                  </a:extLst>
                </p:cNvPr>
                <p:cNvSpPr/>
                <p:nvPr/>
              </p:nvSpPr>
              <p:spPr>
                <a:xfrm rot="230863" flipV="1">
                  <a:off x="1514054" y="434143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28" name="Flowchart: Manual Operation 26">
                  <a:extLst>
                    <a:ext uri="{FF2B5EF4-FFF2-40B4-BE49-F238E27FC236}">
                      <a16:creationId xmlns:a16="http://schemas.microsoft.com/office/drawing/2014/main" id="{91C583C5-1C6C-43CA-BA5F-439D65D49882}"/>
                    </a:ext>
                  </a:extLst>
                </p:cNvPr>
                <p:cNvSpPr/>
                <p:nvPr/>
              </p:nvSpPr>
              <p:spPr>
                <a:xfrm rot="21326916" flipV="1">
                  <a:off x="1759885" y="433852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29" name="Flowchart: Terminator 528">
                  <a:extLst>
                    <a:ext uri="{FF2B5EF4-FFF2-40B4-BE49-F238E27FC236}">
                      <a16:creationId xmlns:a16="http://schemas.microsoft.com/office/drawing/2014/main" id="{3993DE16-5DC1-4C60-A673-DB889BDA5090}"/>
                    </a:ext>
                  </a:extLst>
                </p:cNvPr>
                <p:cNvSpPr/>
                <p:nvPr/>
              </p:nvSpPr>
              <p:spPr>
                <a:xfrm rot="2262586">
                  <a:off x="1982451" y="4250787"/>
                  <a:ext cx="81137" cy="190719"/>
                </a:xfrm>
                <a:prstGeom prst="flowChartTermina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30" name="Flowchart: Terminator 529">
                  <a:extLst>
                    <a:ext uri="{FF2B5EF4-FFF2-40B4-BE49-F238E27FC236}">
                      <a16:creationId xmlns:a16="http://schemas.microsoft.com/office/drawing/2014/main" id="{A43D8EF9-02E0-48FC-9D5C-3775D9EB43B4}"/>
                    </a:ext>
                  </a:extLst>
                </p:cNvPr>
                <p:cNvSpPr/>
                <p:nvPr/>
              </p:nvSpPr>
              <p:spPr>
                <a:xfrm rot="19337414" flipH="1">
                  <a:off x="1444968" y="4247947"/>
                  <a:ext cx="81137" cy="217929"/>
                </a:xfrm>
                <a:prstGeom prst="flowChartTermina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531" name="Flowchart: Connector 530">
                  <a:extLst>
                    <a:ext uri="{FF2B5EF4-FFF2-40B4-BE49-F238E27FC236}">
                      <a16:creationId xmlns:a16="http://schemas.microsoft.com/office/drawing/2014/main" id="{AC8B5EF7-B3A1-4D5E-A70E-5F79C39AB0EF}"/>
                    </a:ext>
                  </a:extLst>
                </p:cNvPr>
                <p:cNvSpPr/>
                <p:nvPr/>
              </p:nvSpPr>
              <p:spPr>
                <a:xfrm>
                  <a:off x="1737752" y="3813418"/>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32" name="Flowchart: Connector 531">
                  <a:extLst>
                    <a:ext uri="{FF2B5EF4-FFF2-40B4-BE49-F238E27FC236}">
                      <a16:creationId xmlns:a16="http://schemas.microsoft.com/office/drawing/2014/main" id="{20542ED3-FF06-4EB3-9209-DB362F39962F}"/>
                    </a:ext>
                  </a:extLst>
                </p:cNvPr>
                <p:cNvSpPr/>
                <p:nvPr/>
              </p:nvSpPr>
              <p:spPr>
                <a:xfrm>
                  <a:off x="1737752" y="3879642"/>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533" name="Group 532">
                  <a:extLst>
                    <a:ext uri="{FF2B5EF4-FFF2-40B4-BE49-F238E27FC236}">
                      <a16:creationId xmlns:a16="http://schemas.microsoft.com/office/drawing/2014/main" id="{840CE37C-570A-4064-8143-F7498366E3B4}"/>
                    </a:ext>
                  </a:extLst>
                </p:cNvPr>
                <p:cNvGrpSpPr/>
                <p:nvPr/>
              </p:nvGrpSpPr>
              <p:grpSpPr>
                <a:xfrm>
                  <a:off x="1824601" y="3766615"/>
                  <a:ext cx="186550" cy="273856"/>
                  <a:chOff x="859632" y="2338402"/>
                  <a:chExt cx="571500" cy="788345"/>
                </a:xfrm>
              </p:grpSpPr>
              <p:sp>
                <p:nvSpPr>
                  <p:cNvPr id="534" name="Rectangle 533">
                    <a:extLst>
                      <a:ext uri="{FF2B5EF4-FFF2-40B4-BE49-F238E27FC236}">
                        <a16:creationId xmlns:a16="http://schemas.microsoft.com/office/drawing/2014/main" id="{A3CDA9AF-6C59-4CCE-88E6-F772F4789123}"/>
                      </a:ext>
                    </a:extLst>
                  </p:cNvPr>
                  <p:cNvSpPr/>
                  <p:nvPr/>
                </p:nvSpPr>
                <p:spPr>
                  <a:xfrm>
                    <a:off x="977900" y="2707482"/>
                    <a:ext cx="342900" cy="85080"/>
                  </a:xfrm>
                  <a:prstGeom prst="rect">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pic>
                <p:nvPicPr>
                  <p:cNvPr id="535" name="Picture 534">
                    <a:extLst>
                      <a:ext uri="{FF2B5EF4-FFF2-40B4-BE49-F238E27FC236}">
                        <a16:creationId xmlns:a16="http://schemas.microsoft.com/office/drawing/2014/main" id="{B0B2DA40-3014-4D45-B325-B1C138F2E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632" y="2338402"/>
                    <a:ext cx="571500" cy="788345"/>
                  </a:xfrm>
                  <a:prstGeom prst="rect">
                    <a:avLst/>
                  </a:prstGeom>
                </p:spPr>
              </p:pic>
            </p:grpSp>
          </p:grpSp>
          <p:grpSp>
            <p:nvGrpSpPr>
              <p:cNvPr id="484" name="Group 483">
                <a:extLst>
                  <a:ext uri="{FF2B5EF4-FFF2-40B4-BE49-F238E27FC236}">
                    <a16:creationId xmlns:a16="http://schemas.microsoft.com/office/drawing/2014/main" id="{873BE8EA-F02A-4D73-B17F-16887672E8BC}"/>
                  </a:ext>
                </a:extLst>
              </p:cNvPr>
              <p:cNvGrpSpPr/>
              <p:nvPr/>
            </p:nvGrpSpPr>
            <p:grpSpPr>
              <a:xfrm>
                <a:off x="6691491" y="2806888"/>
                <a:ext cx="619704" cy="543277"/>
                <a:chOff x="6691491" y="2806888"/>
                <a:chExt cx="619704" cy="543277"/>
              </a:xfrm>
            </p:grpSpPr>
            <p:grpSp>
              <p:nvGrpSpPr>
                <p:cNvPr id="485" name="Group 484">
                  <a:extLst>
                    <a:ext uri="{FF2B5EF4-FFF2-40B4-BE49-F238E27FC236}">
                      <a16:creationId xmlns:a16="http://schemas.microsoft.com/office/drawing/2014/main" id="{6A338D44-EA30-4EE2-AD43-548E3B61ACD3}"/>
                    </a:ext>
                  </a:extLst>
                </p:cNvPr>
                <p:cNvGrpSpPr/>
                <p:nvPr/>
              </p:nvGrpSpPr>
              <p:grpSpPr>
                <a:xfrm rot="1705800" flipH="1">
                  <a:off x="7029053" y="2809412"/>
                  <a:ext cx="282142" cy="177928"/>
                  <a:chOff x="5136060" y="1710152"/>
                  <a:chExt cx="538831" cy="347248"/>
                </a:xfrm>
              </p:grpSpPr>
              <p:sp>
                <p:nvSpPr>
                  <p:cNvPr id="501" name="Oval 5">
                    <a:extLst>
                      <a:ext uri="{FF2B5EF4-FFF2-40B4-BE49-F238E27FC236}">
                        <a16:creationId xmlns:a16="http://schemas.microsoft.com/office/drawing/2014/main" id="{ABE4FA99-7D37-4C85-B7E2-852FDD7044BD}"/>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502" name="Group 501">
                    <a:extLst>
                      <a:ext uri="{FF2B5EF4-FFF2-40B4-BE49-F238E27FC236}">
                        <a16:creationId xmlns:a16="http://schemas.microsoft.com/office/drawing/2014/main" id="{96452C66-1D5A-4823-87F0-4964098A9643}"/>
                      </a:ext>
                    </a:extLst>
                  </p:cNvPr>
                  <p:cNvGrpSpPr/>
                  <p:nvPr/>
                </p:nvGrpSpPr>
                <p:grpSpPr>
                  <a:xfrm rot="20545732">
                    <a:off x="5242936" y="1710152"/>
                    <a:ext cx="85726" cy="45719"/>
                    <a:chOff x="5293988" y="1700325"/>
                    <a:chExt cx="85726" cy="42639"/>
                  </a:xfrm>
                </p:grpSpPr>
                <p:cxnSp>
                  <p:nvCxnSpPr>
                    <p:cNvPr id="508" name="Straight Connector 507">
                      <a:extLst>
                        <a:ext uri="{FF2B5EF4-FFF2-40B4-BE49-F238E27FC236}">
                          <a16:creationId xmlns:a16="http://schemas.microsoft.com/office/drawing/2014/main" id="{D1E8DA67-43CC-472A-8D00-8934F5BA4ABF}"/>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09" name="Straight Connector 508">
                      <a:extLst>
                        <a:ext uri="{FF2B5EF4-FFF2-40B4-BE49-F238E27FC236}">
                          <a16:creationId xmlns:a16="http://schemas.microsoft.com/office/drawing/2014/main" id="{7F28F522-CF6A-4EED-B2FE-1E800EF05AC9}"/>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10" name="Straight Connector 509">
                      <a:extLst>
                        <a:ext uri="{FF2B5EF4-FFF2-40B4-BE49-F238E27FC236}">
                          <a16:creationId xmlns:a16="http://schemas.microsoft.com/office/drawing/2014/main" id="{6B65DE78-D0D1-41B0-ACDA-05620593FAEE}"/>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03" name="Oval 4">
                    <a:extLst>
                      <a:ext uri="{FF2B5EF4-FFF2-40B4-BE49-F238E27FC236}">
                        <a16:creationId xmlns:a16="http://schemas.microsoft.com/office/drawing/2014/main" id="{65577467-F01B-494D-9B32-B40E2C6DC722}"/>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04" name="Oval 503">
                    <a:extLst>
                      <a:ext uri="{FF2B5EF4-FFF2-40B4-BE49-F238E27FC236}">
                        <a16:creationId xmlns:a16="http://schemas.microsoft.com/office/drawing/2014/main" id="{74BF578F-F8FD-44AC-8257-7731BD1DB347}"/>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05" name="Oval 504">
                    <a:extLst>
                      <a:ext uri="{FF2B5EF4-FFF2-40B4-BE49-F238E27FC236}">
                        <a16:creationId xmlns:a16="http://schemas.microsoft.com/office/drawing/2014/main" id="{46366293-7523-408C-B890-77FB43ACDD2B}"/>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506" name="Oval 505">
                    <a:extLst>
                      <a:ext uri="{FF2B5EF4-FFF2-40B4-BE49-F238E27FC236}">
                        <a16:creationId xmlns:a16="http://schemas.microsoft.com/office/drawing/2014/main" id="{91783749-AD40-439B-AE3D-F129301CE21D}"/>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507" name="Oval 506">
                    <a:extLst>
                      <a:ext uri="{FF2B5EF4-FFF2-40B4-BE49-F238E27FC236}">
                        <a16:creationId xmlns:a16="http://schemas.microsoft.com/office/drawing/2014/main" id="{65FE885D-A916-42C4-957C-1F9A28FFABA3}"/>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nvGrpSpPr>
                <p:cNvPr id="486" name="Group 485">
                  <a:extLst>
                    <a:ext uri="{FF2B5EF4-FFF2-40B4-BE49-F238E27FC236}">
                      <a16:creationId xmlns:a16="http://schemas.microsoft.com/office/drawing/2014/main" id="{93B031E2-BE62-4F87-8EA5-FB020BC9A824}"/>
                    </a:ext>
                  </a:extLst>
                </p:cNvPr>
                <p:cNvGrpSpPr/>
                <p:nvPr/>
              </p:nvGrpSpPr>
              <p:grpSpPr>
                <a:xfrm>
                  <a:off x="6818615" y="3093579"/>
                  <a:ext cx="348230" cy="256586"/>
                  <a:chOff x="2751023" y="2876401"/>
                  <a:chExt cx="306685" cy="217634"/>
                </a:xfrm>
              </p:grpSpPr>
              <p:sp>
                <p:nvSpPr>
                  <p:cNvPr id="499" name="Chord 14349">
                    <a:extLst>
                      <a:ext uri="{FF2B5EF4-FFF2-40B4-BE49-F238E27FC236}">
                        <a16:creationId xmlns:a16="http://schemas.microsoft.com/office/drawing/2014/main" id="{EC023EEF-EB0E-4A6B-A566-CEE5D171F2B7}"/>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500" name="Chord 14349">
                    <a:extLst>
                      <a:ext uri="{FF2B5EF4-FFF2-40B4-BE49-F238E27FC236}">
                        <a16:creationId xmlns:a16="http://schemas.microsoft.com/office/drawing/2014/main" id="{788D6E53-7CDB-42D8-807F-CC23BC1939E8}"/>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grpSp>
            <p:sp>
              <p:nvSpPr>
                <p:cNvPr id="487" name="Freeform: Shape 486">
                  <a:extLst>
                    <a:ext uri="{FF2B5EF4-FFF2-40B4-BE49-F238E27FC236}">
                      <a16:creationId xmlns:a16="http://schemas.microsoft.com/office/drawing/2014/main" id="{16F8E9A7-15E5-4F08-9CC1-CE5454421199}"/>
                    </a:ext>
                  </a:extLst>
                </p:cNvPr>
                <p:cNvSpPr/>
                <p:nvPr/>
              </p:nvSpPr>
              <p:spPr>
                <a:xfrm>
                  <a:off x="6923222" y="3013865"/>
                  <a:ext cx="113729" cy="102235"/>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488" name="Group 487">
                  <a:extLst>
                    <a:ext uri="{FF2B5EF4-FFF2-40B4-BE49-F238E27FC236}">
                      <a16:creationId xmlns:a16="http://schemas.microsoft.com/office/drawing/2014/main" id="{36AD6ED9-80FE-4E90-BC45-3CFACE412F52}"/>
                    </a:ext>
                  </a:extLst>
                </p:cNvPr>
                <p:cNvGrpSpPr/>
                <p:nvPr/>
              </p:nvGrpSpPr>
              <p:grpSpPr>
                <a:xfrm rot="19720146">
                  <a:off x="6691491" y="2806888"/>
                  <a:ext cx="265906" cy="188796"/>
                  <a:chOff x="5136060" y="1710152"/>
                  <a:chExt cx="538831" cy="347248"/>
                </a:xfrm>
              </p:grpSpPr>
              <p:sp>
                <p:nvSpPr>
                  <p:cNvPr id="489" name="Oval 5">
                    <a:extLst>
                      <a:ext uri="{FF2B5EF4-FFF2-40B4-BE49-F238E27FC236}">
                        <a16:creationId xmlns:a16="http://schemas.microsoft.com/office/drawing/2014/main" id="{7DF41909-C1C7-4E8A-AAB9-ED8E98409B94}"/>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490" name="Group 489">
                    <a:extLst>
                      <a:ext uri="{FF2B5EF4-FFF2-40B4-BE49-F238E27FC236}">
                        <a16:creationId xmlns:a16="http://schemas.microsoft.com/office/drawing/2014/main" id="{749445E7-D72F-4EA1-91F5-C5E0568B0B17}"/>
                      </a:ext>
                    </a:extLst>
                  </p:cNvPr>
                  <p:cNvGrpSpPr/>
                  <p:nvPr/>
                </p:nvGrpSpPr>
                <p:grpSpPr>
                  <a:xfrm rot="20545732">
                    <a:off x="5242936" y="1710152"/>
                    <a:ext cx="85726" cy="45719"/>
                    <a:chOff x="5293988" y="1700325"/>
                    <a:chExt cx="85726" cy="42639"/>
                  </a:xfrm>
                </p:grpSpPr>
                <p:cxnSp>
                  <p:nvCxnSpPr>
                    <p:cNvPr id="496" name="Straight Connector 495">
                      <a:extLst>
                        <a:ext uri="{FF2B5EF4-FFF2-40B4-BE49-F238E27FC236}">
                          <a16:creationId xmlns:a16="http://schemas.microsoft.com/office/drawing/2014/main" id="{A78F561E-BBDC-484E-944F-F2F8BED730D8}"/>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97" name="Straight Connector 496">
                      <a:extLst>
                        <a:ext uri="{FF2B5EF4-FFF2-40B4-BE49-F238E27FC236}">
                          <a16:creationId xmlns:a16="http://schemas.microsoft.com/office/drawing/2014/main" id="{2A428041-3608-4326-877C-D5ADA8358264}"/>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98" name="Straight Connector 497">
                      <a:extLst>
                        <a:ext uri="{FF2B5EF4-FFF2-40B4-BE49-F238E27FC236}">
                          <a16:creationId xmlns:a16="http://schemas.microsoft.com/office/drawing/2014/main" id="{18C0DE7B-1EDD-4076-9D7A-B43EF3956DD0}"/>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91" name="Oval 4">
                    <a:extLst>
                      <a:ext uri="{FF2B5EF4-FFF2-40B4-BE49-F238E27FC236}">
                        <a16:creationId xmlns:a16="http://schemas.microsoft.com/office/drawing/2014/main" id="{CBCDC706-0299-4D18-ADA6-A469C37FB061}"/>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92" name="Oval 491">
                    <a:extLst>
                      <a:ext uri="{FF2B5EF4-FFF2-40B4-BE49-F238E27FC236}">
                        <a16:creationId xmlns:a16="http://schemas.microsoft.com/office/drawing/2014/main" id="{5519C81D-218C-43F3-94B9-83CFD37A1153}"/>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93" name="Oval 492">
                    <a:extLst>
                      <a:ext uri="{FF2B5EF4-FFF2-40B4-BE49-F238E27FC236}">
                        <a16:creationId xmlns:a16="http://schemas.microsoft.com/office/drawing/2014/main" id="{069315FC-5DA9-4E39-BCC6-8118F0D8714D}"/>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494" name="Oval 493">
                    <a:extLst>
                      <a:ext uri="{FF2B5EF4-FFF2-40B4-BE49-F238E27FC236}">
                        <a16:creationId xmlns:a16="http://schemas.microsoft.com/office/drawing/2014/main" id="{49DAC8E4-4ABB-4F7B-91EE-15465D6CC637}"/>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95" name="Oval 494">
                    <a:extLst>
                      <a:ext uri="{FF2B5EF4-FFF2-40B4-BE49-F238E27FC236}">
                        <a16:creationId xmlns:a16="http://schemas.microsoft.com/office/drawing/2014/main" id="{DE890DB8-EDC2-4C93-9452-BF1FD7448FCB}"/>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grpSp>
        <p:sp>
          <p:nvSpPr>
            <p:cNvPr id="482" name="Arrow: Circular 481">
              <a:extLst>
                <a:ext uri="{FF2B5EF4-FFF2-40B4-BE49-F238E27FC236}">
                  <a16:creationId xmlns:a16="http://schemas.microsoft.com/office/drawing/2014/main" id="{738C3095-D041-4733-8522-434D2F89DDE4}"/>
                </a:ext>
              </a:extLst>
            </p:cNvPr>
            <p:cNvSpPr/>
            <p:nvPr/>
          </p:nvSpPr>
          <p:spPr>
            <a:xfrm>
              <a:off x="6056533" y="4051891"/>
              <a:ext cx="1035597" cy="1324861"/>
            </a:xfrm>
            <a:prstGeom prst="circularArrow">
              <a:avLst>
                <a:gd name="adj1" fmla="val 9476"/>
                <a:gd name="adj2" fmla="val 684334"/>
                <a:gd name="adj3" fmla="val 18653801"/>
                <a:gd name="adj4" fmla="val 13061865"/>
                <a:gd name="adj5" fmla="val 11055"/>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grpSp>
      <p:sp>
        <p:nvSpPr>
          <p:cNvPr id="2" name="Title 1"/>
          <p:cNvSpPr>
            <a:spLocks noGrp="1"/>
          </p:cNvSpPr>
          <p:nvPr>
            <p:ph type="title"/>
          </p:nvPr>
        </p:nvSpPr>
        <p:spPr>
          <a:xfrm>
            <a:off x="0" y="0"/>
            <a:ext cx="9144000" cy="1143000"/>
          </a:xfrm>
          <a:solidFill>
            <a:schemeClr val="bg2">
              <a:lumMod val="40000"/>
              <a:lumOff val="60000"/>
            </a:schemeClr>
          </a:solidFill>
        </p:spPr>
        <p:txBody>
          <a:bodyPr/>
          <a:lstStyle/>
          <a:p>
            <a:r>
              <a:rPr lang="en-US" dirty="0"/>
              <a:t>	Benefits Of Rotating Between Duties </a:t>
            </a:r>
          </a:p>
        </p:txBody>
      </p:sp>
      <p:sp>
        <p:nvSpPr>
          <p:cNvPr id="6" name="Rectangle 3">
            <a:extLst>
              <a:ext uri="{FF2B5EF4-FFF2-40B4-BE49-F238E27FC236}">
                <a16:creationId xmlns:a16="http://schemas.microsoft.com/office/drawing/2014/main" id="{6DF21C55-ACB7-4762-87E1-37BEFA0014F9}"/>
              </a:ext>
            </a:extLst>
          </p:cNvPr>
          <p:cNvSpPr>
            <a:spLocks noGrp="1" noChangeArrowheads="1"/>
          </p:cNvSpPr>
          <p:nvPr>
            <p:ph idx="1"/>
          </p:nvPr>
        </p:nvSpPr>
        <p:spPr>
          <a:xfrm>
            <a:off x="457200" y="1554480"/>
            <a:ext cx="8329988" cy="869674"/>
          </a:xfrm>
        </p:spPr>
        <p:txBody>
          <a:bodyPr>
            <a:noAutofit/>
          </a:bodyPr>
          <a:lstStyle/>
          <a:p>
            <a:r>
              <a:rPr lang="en-US" sz="2800" dirty="0"/>
              <a:t>Rotating duties is a strategy used by managers to be fair and equitable when assigning specific tasks. </a:t>
            </a:r>
          </a:p>
          <a:p>
            <a:endParaRPr lang="en-US" sz="2800" dirty="0"/>
          </a:p>
          <a:p>
            <a:pPr marL="457200" indent="-457200">
              <a:buFont typeface="Wingdings" panose="05000000000000000000" pitchFamily="2" charset="2"/>
              <a:buChar char="Ø"/>
            </a:pPr>
            <a:endParaRPr lang="en-US" dirty="0"/>
          </a:p>
        </p:txBody>
      </p:sp>
      <p:grpSp>
        <p:nvGrpSpPr>
          <p:cNvPr id="478" name="Group 477">
            <a:extLst>
              <a:ext uri="{FF2B5EF4-FFF2-40B4-BE49-F238E27FC236}">
                <a16:creationId xmlns:a16="http://schemas.microsoft.com/office/drawing/2014/main" id="{E57C8A39-E06E-46A8-8258-169872941964}"/>
              </a:ext>
            </a:extLst>
          </p:cNvPr>
          <p:cNvGrpSpPr/>
          <p:nvPr/>
        </p:nvGrpSpPr>
        <p:grpSpPr>
          <a:xfrm>
            <a:off x="5410200" y="3320912"/>
            <a:ext cx="2516118" cy="2095462"/>
            <a:chOff x="5410200" y="3320912"/>
            <a:chExt cx="2516118" cy="2095462"/>
          </a:xfrm>
        </p:grpSpPr>
        <p:grpSp>
          <p:nvGrpSpPr>
            <p:cNvPr id="355" name="Group 354">
              <a:extLst>
                <a:ext uri="{FF2B5EF4-FFF2-40B4-BE49-F238E27FC236}">
                  <a16:creationId xmlns:a16="http://schemas.microsoft.com/office/drawing/2014/main" id="{358FE7F1-AC03-445D-B1DB-CF7093210AAF}"/>
                </a:ext>
              </a:extLst>
            </p:cNvPr>
            <p:cNvGrpSpPr/>
            <p:nvPr/>
          </p:nvGrpSpPr>
          <p:grpSpPr>
            <a:xfrm>
              <a:off x="7224729" y="3320912"/>
              <a:ext cx="701589" cy="2095462"/>
              <a:chOff x="-1160575" y="2703304"/>
              <a:chExt cx="1115390" cy="3410267"/>
            </a:xfrm>
          </p:grpSpPr>
          <p:grpSp>
            <p:nvGrpSpPr>
              <p:cNvPr id="356" name="Group 355">
                <a:extLst>
                  <a:ext uri="{FF2B5EF4-FFF2-40B4-BE49-F238E27FC236}">
                    <a16:creationId xmlns:a16="http://schemas.microsoft.com/office/drawing/2014/main" id="{60C609A4-00BB-4B35-8231-E9337FCC840A}"/>
                  </a:ext>
                </a:extLst>
              </p:cNvPr>
              <p:cNvGrpSpPr/>
              <p:nvPr/>
            </p:nvGrpSpPr>
            <p:grpSpPr>
              <a:xfrm>
                <a:off x="-1160575" y="2703304"/>
                <a:ext cx="1115390" cy="3410267"/>
                <a:chOff x="1372610" y="2740439"/>
                <a:chExt cx="776555" cy="2374289"/>
              </a:xfrm>
            </p:grpSpPr>
            <p:grpSp>
              <p:nvGrpSpPr>
                <p:cNvPr id="383" name="Group 382">
                  <a:extLst>
                    <a:ext uri="{FF2B5EF4-FFF2-40B4-BE49-F238E27FC236}">
                      <a16:creationId xmlns:a16="http://schemas.microsoft.com/office/drawing/2014/main" id="{27E2183A-5BCF-431E-9D2A-21C610E19198}"/>
                    </a:ext>
                  </a:extLst>
                </p:cNvPr>
                <p:cNvGrpSpPr/>
                <p:nvPr/>
              </p:nvGrpSpPr>
              <p:grpSpPr>
                <a:xfrm>
                  <a:off x="1812215" y="4903459"/>
                  <a:ext cx="189762" cy="211269"/>
                  <a:chOff x="3312043" y="4084938"/>
                  <a:chExt cx="189762" cy="211269"/>
                </a:xfrm>
              </p:grpSpPr>
              <p:sp>
                <p:nvSpPr>
                  <p:cNvPr id="410" name="Chord 409">
                    <a:extLst>
                      <a:ext uri="{FF2B5EF4-FFF2-40B4-BE49-F238E27FC236}">
                        <a16:creationId xmlns:a16="http://schemas.microsoft.com/office/drawing/2014/main" id="{DFFA3AD4-B750-48CA-8852-9610A01C7898}"/>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11" name="Chord 410">
                    <a:extLst>
                      <a:ext uri="{FF2B5EF4-FFF2-40B4-BE49-F238E27FC236}">
                        <a16:creationId xmlns:a16="http://schemas.microsoft.com/office/drawing/2014/main" id="{014D7D1A-57BE-4481-A98F-2E7DBA69F913}"/>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nvGrpSpPr>
                <p:cNvPr id="384" name="Group 383">
                  <a:extLst>
                    <a:ext uri="{FF2B5EF4-FFF2-40B4-BE49-F238E27FC236}">
                      <a16:creationId xmlns:a16="http://schemas.microsoft.com/office/drawing/2014/main" id="{23890DCB-6FB7-4818-989C-B68594F1AE13}"/>
                    </a:ext>
                  </a:extLst>
                </p:cNvPr>
                <p:cNvGrpSpPr/>
                <p:nvPr/>
              </p:nvGrpSpPr>
              <p:grpSpPr>
                <a:xfrm>
                  <a:off x="1517109" y="4897738"/>
                  <a:ext cx="189762" cy="211269"/>
                  <a:chOff x="3312043" y="4084938"/>
                  <a:chExt cx="189762" cy="211269"/>
                </a:xfrm>
              </p:grpSpPr>
              <p:sp>
                <p:nvSpPr>
                  <p:cNvPr id="408" name="Chord 407">
                    <a:extLst>
                      <a:ext uri="{FF2B5EF4-FFF2-40B4-BE49-F238E27FC236}">
                        <a16:creationId xmlns:a16="http://schemas.microsoft.com/office/drawing/2014/main" id="{BE42779E-973E-4862-9EBC-FB6AF3F7B542}"/>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09" name="Chord 408">
                    <a:extLst>
                      <a:ext uri="{FF2B5EF4-FFF2-40B4-BE49-F238E27FC236}">
                        <a16:creationId xmlns:a16="http://schemas.microsoft.com/office/drawing/2014/main" id="{85ABCD21-16B1-42A1-8CAD-51768B159ECF}"/>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sp>
              <p:nvSpPr>
                <p:cNvPr id="385" name="Rectangle: Single Corner Snipped 384">
                  <a:extLst>
                    <a:ext uri="{FF2B5EF4-FFF2-40B4-BE49-F238E27FC236}">
                      <a16:creationId xmlns:a16="http://schemas.microsoft.com/office/drawing/2014/main" id="{FC4C1490-DF3A-4319-B789-47290693BA90}"/>
                    </a:ext>
                  </a:extLst>
                </p:cNvPr>
                <p:cNvSpPr/>
                <p:nvPr/>
              </p:nvSpPr>
              <p:spPr>
                <a:xfrm flipH="1">
                  <a:off x="1504250" y="3702511"/>
                  <a:ext cx="484764" cy="643635"/>
                </a:xfrm>
                <a:prstGeom prst="snip1Rect">
                  <a:avLst/>
                </a:prstGeom>
                <a:solidFill>
                  <a:srgbClr val="EA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86" name="Oval 385">
                  <a:extLst>
                    <a:ext uri="{FF2B5EF4-FFF2-40B4-BE49-F238E27FC236}">
                      <a16:creationId xmlns:a16="http://schemas.microsoft.com/office/drawing/2014/main" id="{C4B5B4BA-C02B-4E1F-83D5-D36CE4B4BFB4}"/>
                    </a:ext>
                  </a:extLst>
                </p:cNvPr>
                <p:cNvSpPr/>
                <p:nvPr/>
              </p:nvSpPr>
              <p:spPr>
                <a:xfrm>
                  <a:off x="1382201" y="3184590"/>
                  <a:ext cx="106014" cy="214726"/>
                </a:xfrm>
                <a:prstGeom prst="ellipse">
                  <a:avLst/>
                </a:prstGeom>
                <a:solidFill>
                  <a:srgbClr val="EACC82"/>
                </a:solid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387" name="Oval 386">
                  <a:extLst>
                    <a:ext uri="{FF2B5EF4-FFF2-40B4-BE49-F238E27FC236}">
                      <a16:creationId xmlns:a16="http://schemas.microsoft.com/office/drawing/2014/main" id="{DC694ACE-D772-458A-A762-A46F6F03E97B}"/>
                    </a:ext>
                  </a:extLst>
                </p:cNvPr>
                <p:cNvSpPr/>
                <p:nvPr/>
              </p:nvSpPr>
              <p:spPr>
                <a:xfrm>
                  <a:off x="2043151" y="3177964"/>
                  <a:ext cx="106014" cy="214726"/>
                </a:xfrm>
                <a:prstGeom prst="ellipse">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88" name="Flowchart: Off-page Connector 387">
                  <a:extLst>
                    <a:ext uri="{FF2B5EF4-FFF2-40B4-BE49-F238E27FC236}">
                      <a16:creationId xmlns:a16="http://schemas.microsoft.com/office/drawing/2014/main" id="{B37FA764-B024-46A5-A779-3545ED80A8D9}"/>
                    </a:ext>
                  </a:extLst>
                </p:cNvPr>
                <p:cNvSpPr/>
                <p:nvPr/>
              </p:nvSpPr>
              <p:spPr>
                <a:xfrm>
                  <a:off x="1672088" y="3551094"/>
                  <a:ext cx="190502" cy="228600"/>
                </a:xfrm>
                <a:prstGeom prst="flowChartOffpageConnec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89" name="Oval 388">
                  <a:extLst>
                    <a:ext uri="{FF2B5EF4-FFF2-40B4-BE49-F238E27FC236}">
                      <a16:creationId xmlns:a16="http://schemas.microsoft.com/office/drawing/2014/main" id="{ACE3F062-41EE-417E-9945-9B4DB74DCAB3}"/>
                    </a:ext>
                  </a:extLst>
                </p:cNvPr>
                <p:cNvSpPr/>
                <p:nvPr/>
              </p:nvSpPr>
              <p:spPr>
                <a:xfrm>
                  <a:off x="1428582" y="2865294"/>
                  <a:ext cx="662608" cy="762000"/>
                </a:xfrm>
                <a:prstGeom prst="ellipse">
                  <a:avLst/>
                </a:prstGeom>
                <a:solidFill>
                  <a:srgbClr val="EED69D"/>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90" name="Flowchart: Terminator 389">
                  <a:extLst>
                    <a:ext uri="{FF2B5EF4-FFF2-40B4-BE49-F238E27FC236}">
                      <a16:creationId xmlns:a16="http://schemas.microsoft.com/office/drawing/2014/main" id="{A649B988-5850-44F3-BD89-45C452B6CA85}"/>
                    </a:ext>
                  </a:extLst>
                </p:cNvPr>
                <p:cNvSpPr/>
                <p:nvPr/>
              </p:nvSpPr>
              <p:spPr>
                <a:xfrm>
                  <a:off x="1372610" y="3931350"/>
                  <a:ext cx="129447" cy="372629"/>
                </a:xfrm>
                <a:prstGeom prst="flowChartTermina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91" name="Flowchart: Terminator 390">
                  <a:extLst>
                    <a:ext uri="{FF2B5EF4-FFF2-40B4-BE49-F238E27FC236}">
                      <a16:creationId xmlns:a16="http://schemas.microsoft.com/office/drawing/2014/main" id="{9BF6E810-6E81-4615-BE91-B9C21DC1D57E}"/>
                    </a:ext>
                  </a:extLst>
                </p:cNvPr>
                <p:cNvSpPr/>
                <p:nvPr/>
              </p:nvSpPr>
              <p:spPr>
                <a:xfrm rot="21089715">
                  <a:off x="1989711" y="3926484"/>
                  <a:ext cx="106880" cy="371635"/>
                </a:xfrm>
                <a:prstGeom prst="flowChartTermina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92" name="Flowchart: Delay 391">
                  <a:extLst>
                    <a:ext uri="{FF2B5EF4-FFF2-40B4-BE49-F238E27FC236}">
                      <a16:creationId xmlns:a16="http://schemas.microsoft.com/office/drawing/2014/main" id="{1EB4E7E7-7140-45EF-888A-E85AC2D8229F}"/>
                    </a:ext>
                  </a:extLst>
                </p:cNvPr>
                <p:cNvSpPr/>
                <p:nvPr/>
              </p:nvSpPr>
              <p:spPr>
                <a:xfrm rot="1119198" flipH="1">
                  <a:off x="1388803" y="3683875"/>
                  <a:ext cx="183873" cy="344160"/>
                </a:xfrm>
                <a:prstGeom prst="flowChartDelay">
                  <a:avLst/>
                </a:prstGeom>
                <a:solidFill>
                  <a:srgbClr val="EA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93" name="Moon 392">
                  <a:extLst>
                    <a:ext uri="{FF2B5EF4-FFF2-40B4-BE49-F238E27FC236}">
                      <a16:creationId xmlns:a16="http://schemas.microsoft.com/office/drawing/2014/main" id="{E9976902-6D84-4CF2-A55D-55D0BE11D301}"/>
                    </a:ext>
                  </a:extLst>
                </p:cNvPr>
                <p:cNvSpPr/>
                <p:nvPr/>
              </p:nvSpPr>
              <p:spPr>
                <a:xfrm rot="5400000">
                  <a:off x="1536566" y="2623426"/>
                  <a:ext cx="446639" cy="680666"/>
                </a:xfrm>
                <a:prstGeom prst="moon">
                  <a:avLst>
                    <a:gd name="adj" fmla="val 65258"/>
                  </a:avLst>
                </a:prstGeom>
                <a:pattFill prst="openDmnd">
                  <a:fgClr>
                    <a:sysClr val="windowText" lastClr="000000"/>
                  </a:fgClr>
                  <a:bgClr>
                    <a:sysClr val="window" lastClr="FFFFFF"/>
                  </a:bgClr>
                </a:patt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394" name="Moon 393">
                  <a:extLst>
                    <a:ext uri="{FF2B5EF4-FFF2-40B4-BE49-F238E27FC236}">
                      <a16:creationId xmlns:a16="http://schemas.microsoft.com/office/drawing/2014/main" id="{CE7D6B25-BDFD-49D4-B9F4-37D084D14102}"/>
                    </a:ext>
                  </a:extLst>
                </p:cNvPr>
                <p:cNvSpPr/>
                <p:nvPr/>
              </p:nvSpPr>
              <p:spPr>
                <a:xfrm rot="5400000">
                  <a:off x="1600035" y="2693841"/>
                  <a:ext cx="321155" cy="664062"/>
                </a:xfrm>
                <a:prstGeom prst="moon">
                  <a:avLst>
                    <a:gd name="adj" fmla="val 52142"/>
                  </a:avLst>
                </a:prstGeom>
                <a:pattFill prst="dotDmnd">
                  <a:fgClr>
                    <a:sysClr val="windowText" lastClr="000000"/>
                  </a:fgClr>
                  <a:bgClr>
                    <a:srgbClr val="C28446"/>
                  </a:bgClr>
                </a:pattFill>
                <a:ln w="3175"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395" name="Oval 394">
                  <a:extLst>
                    <a:ext uri="{FF2B5EF4-FFF2-40B4-BE49-F238E27FC236}">
                      <a16:creationId xmlns:a16="http://schemas.microsoft.com/office/drawing/2014/main" id="{E97F9278-33A3-46E6-BE41-67D4C96B38CB}"/>
                    </a:ext>
                  </a:extLst>
                </p:cNvPr>
                <p:cNvSpPr/>
                <p:nvPr/>
              </p:nvSpPr>
              <p:spPr>
                <a:xfrm>
                  <a:off x="1634055" y="2783031"/>
                  <a:ext cx="262966" cy="102267"/>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396" name="Flowchart: Delay 395">
                  <a:extLst>
                    <a:ext uri="{FF2B5EF4-FFF2-40B4-BE49-F238E27FC236}">
                      <a16:creationId xmlns:a16="http://schemas.microsoft.com/office/drawing/2014/main" id="{172BFB72-7292-48BF-9195-CEE6064E6A11}"/>
                    </a:ext>
                  </a:extLst>
                </p:cNvPr>
                <p:cNvSpPr/>
                <p:nvPr/>
              </p:nvSpPr>
              <p:spPr>
                <a:xfrm rot="20480802">
                  <a:off x="1914583" y="3676255"/>
                  <a:ext cx="183873" cy="344160"/>
                </a:xfrm>
                <a:prstGeom prst="flowChartDelay">
                  <a:avLst/>
                </a:prstGeom>
                <a:solidFill>
                  <a:srgbClr val="EA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97" name="Right Triangle 396">
                  <a:extLst>
                    <a:ext uri="{FF2B5EF4-FFF2-40B4-BE49-F238E27FC236}">
                      <a16:creationId xmlns:a16="http://schemas.microsoft.com/office/drawing/2014/main" id="{804728E0-90D2-4713-9FE8-5636AF98095E}"/>
                    </a:ext>
                  </a:extLst>
                </p:cNvPr>
                <p:cNvSpPr/>
                <p:nvPr/>
              </p:nvSpPr>
              <p:spPr>
                <a:xfrm rot="8699319">
                  <a:off x="1578912" y="3681456"/>
                  <a:ext cx="142284" cy="152852"/>
                </a:xfrm>
                <a:prstGeom prst="rtTriangle">
                  <a:avLst/>
                </a:prstGeom>
                <a:solidFill>
                  <a:srgbClr val="EA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398" name="Right Triangle 397">
                  <a:extLst>
                    <a:ext uri="{FF2B5EF4-FFF2-40B4-BE49-F238E27FC236}">
                      <a16:creationId xmlns:a16="http://schemas.microsoft.com/office/drawing/2014/main" id="{B2FC9B97-1F5C-430A-A47B-6FBB357A7978}"/>
                    </a:ext>
                  </a:extLst>
                </p:cNvPr>
                <p:cNvSpPr/>
                <p:nvPr/>
              </p:nvSpPr>
              <p:spPr>
                <a:xfrm rot="12900681" flipH="1">
                  <a:off x="1817947" y="3681456"/>
                  <a:ext cx="142284" cy="152852"/>
                </a:xfrm>
                <a:prstGeom prst="rtTriangle">
                  <a:avLst/>
                </a:prstGeom>
                <a:solidFill>
                  <a:srgbClr val="EA0000"/>
                </a:solid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399" name="Flowchart: Manual Operation 26">
                  <a:extLst>
                    <a:ext uri="{FF2B5EF4-FFF2-40B4-BE49-F238E27FC236}">
                      <a16:creationId xmlns:a16="http://schemas.microsoft.com/office/drawing/2014/main" id="{1ACDF344-FA77-4DB7-A61F-232F647173B4}"/>
                    </a:ext>
                  </a:extLst>
                </p:cNvPr>
                <p:cNvSpPr/>
                <p:nvPr/>
              </p:nvSpPr>
              <p:spPr>
                <a:xfrm rot="230863" flipV="1">
                  <a:off x="1514054" y="434143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00" name="Flowchart: Manual Operation 26">
                  <a:extLst>
                    <a:ext uri="{FF2B5EF4-FFF2-40B4-BE49-F238E27FC236}">
                      <a16:creationId xmlns:a16="http://schemas.microsoft.com/office/drawing/2014/main" id="{172988F5-521A-4D27-9D82-2681E777BDCF}"/>
                    </a:ext>
                  </a:extLst>
                </p:cNvPr>
                <p:cNvSpPr/>
                <p:nvPr/>
              </p:nvSpPr>
              <p:spPr>
                <a:xfrm rot="21326916" flipV="1">
                  <a:off x="1759885" y="433852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01" name="Flowchart: Terminator 400">
                  <a:extLst>
                    <a:ext uri="{FF2B5EF4-FFF2-40B4-BE49-F238E27FC236}">
                      <a16:creationId xmlns:a16="http://schemas.microsoft.com/office/drawing/2014/main" id="{8B22593A-A798-4F9B-A6D2-2F558A66B1C8}"/>
                    </a:ext>
                  </a:extLst>
                </p:cNvPr>
                <p:cNvSpPr/>
                <p:nvPr/>
              </p:nvSpPr>
              <p:spPr>
                <a:xfrm rot="2262586">
                  <a:off x="1982451" y="4250787"/>
                  <a:ext cx="81137" cy="190719"/>
                </a:xfrm>
                <a:prstGeom prst="flowChartTermina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02" name="Flowchart: Terminator 401">
                  <a:extLst>
                    <a:ext uri="{FF2B5EF4-FFF2-40B4-BE49-F238E27FC236}">
                      <a16:creationId xmlns:a16="http://schemas.microsoft.com/office/drawing/2014/main" id="{05379D42-8949-4CC6-8E81-29C50272B0AB}"/>
                    </a:ext>
                  </a:extLst>
                </p:cNvPr>
                <p:cNvSpPr/>
                <p:nvPr/>
              </p:nvSpPr>
              <p:spPr>
                <a:xfrm rot="19337414" flipH="1">
                  <a:off x="1444968" y="4247947"/>
                  <a:ext cx="81137" cy="217929"/>
                </a:xfrm>
                <a:prstGeom prst="flowChartTerminator">
                  <a:avLst/>
                </a:prstGeom>
                <a:solidFill>
                  <a:srgbClr val="EACC8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03" name="Flowchart: Connector 402">
                  <a:extLst>
                    <a:ext uri="{FF2B5EF4-FFF2-40B4-BE49-F238E27FC236}">
                      <a16:creationId xmlns:a16="http://schemas.microsoft.com/office/drawing/2014/main" id="{FFDD0820-18F0-482D-B823-E5ACCF405061}"/>
                    </a:ext>
                  </a:extLst>
                </p:cNvPr>
                <p:cNvSpPr/>
                <p:nvPr/>
              </p:nvSpPr>
              <p:spPr>
                <a:xfrm>
                  <a:off x="1737752" y="3813418"/>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404" name="Flowchart: Connector 403">
                  <a:extLst>
                    <a:ext uri="{FF2B5EF4-FFF2-40B4-BE49-F238E27FC236}">
                      <a16:creationId xmlns:a16="http://schemas.microsoft.com/office/drawing/2014/main" id="{A708C793-1156-4983-B863-60A3C3436664}"/>
                    </a:ext>
                  </a:extLst>
                </p:cNvPr>
                <p:cNvSpPr/>
                <p:nvPr/>
              </p:nvSpPr>
              <p:spPr>
                <a:xfrm>
                  <a:off x="1737752" y="3879642"/>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405" name="Group 404">
                  <a:extLst>
                    <a:ext uri="{FF2B5EF4-FFF2-40B4-BE49-F238E27FC236}">
                      <a16:creationId xmlns:a16="http://schemas.microsoft.com/office/drawing/2014/main" id="{EA740C52-ECF5-4D47-BBD9-6F7766CA78CF}"/>
                    </a:ext>
                  </a:extLst>
                </p:cNvPr>
                <p:cNvGrpSpPr/>
                <p:nvPr/>
              </p:nvGrpSpPr>
              <p:grpSpPr>
                <a:xfrm>
                  <a:off x="1824601" y="3766615"/>
                  <a:ext cx="186550" cy="273856"/>
                  <a:chOff x="859632" y="2338402"/>
                  <a:chExt cx="571500" cy="788345"/>
                </a:xfrm>
              </p:grpSpPr>
              <p:sp>
                <p:nvSpPr>
                  <p:cNvPr id="406" name="Rectangle 405">
                    <a:extLst>
                      <a:ext uri="{FF2B5EF4-FFF2-40B4-BE49-F238E27FC236}">
                        <a16:creationId xmlns:a16="http://schemas.microsoft.com/office/drawing/2014/main" id="{E5CAB7CB-12A2-44A1-A389-6451D4DB0528}"/>
                      </a:ext>
                    </a:extLst>
                  </p:cNvPr>
                  <p:cNvSpPr/>
                  <p:nvPr/>
                </p:nvSpPr>
                <p:spPr>
                  <a:xfrm>
                    <a:off x="977900" y="2707482"/>
                    <a:ext cx="342900" cy="85080"/>
                  </a:xfrm>
                  <a:prstGeom prst="rect">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pic>
                <p:nvPicPr>
                  <p:cNvPr id="407" name="Picture 406">
                    <a:extLst>
                      <a:ext uri="{FF2B5EF4-FFF2-40B4-BE49-F238E27FC236}">
                        <a16:creationId xmlns:a16="http://schemas.microsoft.com/office/drawing/2014/main" id="{610F31E4-9505-4310-AEFA-0FE8DE91E3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632" y="2338402"/>
                    <a:ext cx="571500" cy="788345"/>
                  </a:xfrm>
                  <a:prstGeom prst="rect">
                    <a:avLst/>
                  </a:prstGeom>
                </p:spPr>
              </p:pic>
            </p:grpSp>
          </p:grpSp>
          <p:grpSp>
            <p:nvGrpSpPr>
              <p:cNvPr id="357" name="Group 356">
                <a:extLst>
                  <a:ext uri="{FF2B5EF4-FFF2-40B4-BE49-F238E27FC236}">
                    <a16:creationId xmlns:a16="http://schemas.microsoft.com/office/drawing/2014/main" id="{193AB62C-C82C-4362-9983-FA7D40E44A87}"/>
                  </a:ext>
                </a:extLst>
              </p:cNvPr>
              <p:cNvGrpSpPr/>
              <p:nvPr/>
            </p:nvGrpSpPr>
            <p:grpSpPr>
              <a:xfrm rot="534989" flipH="1">
                <a:off x="-547610" y="3385856"/>
                <a:ext cx="270907" cy="174584"/>
                <a:chOff x="5136060" y="1710152"/>
                <a:chExt cx="538831" cy="347248"/>
              </a:xfrm>
            </p:grpSpPr>
            <p:sp>
              <p:nvSpPr>
                <p:cNvPr id="373" name="Oval 5">
                  <a:extLst>
                    <a:ext uri="{FF2B5EF4-FFF2-40B4-BE49-F238E27FC236}">
                      <a16:creationId xmlns:a16="http://schemas.microsoft.com/office/drawing/2014/main" id="{2DABFDF9-BDE3-40C9-86A0-83DE4440852F}"/>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374" name="Group 373">
                  <a:extLst>
                    <a:ext uri="{FF2B5EF4-FFF2-40B4-BE49-F238E27FC236}">
                      <a16:creationId xmlns:a16="http://schemas.microsoft.com/office/drawing/2014/main" id="{00C4E9FA-CEA2-4BCC-8B64-A4E4271053B6}"/>
                    </a:ext>
                  </a:extLst>
                </p:cNvPr>
                <p:cNvGrpSpPr/>
                <p:nvPr/>
              </p:nvGrpSpPr>
              <p:grpSpPr>
                <a:xfrm rot="20545732">
                  <a:off x="5242936" y="1710152"/>
                  <a:ext cx="85726" cy="45719"/>
                  <a:chOff x="5293988" y="1700325"/>
                  <a:chExt cx="85726" cy="42639"/>
                </a:xfrm>
              </p:grpSpPr>
              <p:cxnSp>
                <p:nvCxnSpPr>
                  <p:cNvPr id="380" name="Straight Connector 379">
                    <a:extLst>
                      <a:ext uri="{FF2B5EF4-FFF2-40B4-BE49-F238E27FC236}">
                        <a16:creationId xmlns:a16="http://schemas.microsoft.com/office/drawing/2014/main" id="{25C0FF2F-5C65-408D-B7BF-399EEE48C9EC}"/>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381" name="Straight Connector 380">
                    <a:extLst>
                      <a:ext uri="{FF2B5EF4-FFF2-40B4-BE49-F238E27FC236}">
                        <a16:creationId xmlns:a16="http://schemas.microsoft.com/office/drawing/2014/main" id="{BBA72B24-58C4-43BB-BDA4-50EE5778F933}"/>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382" name="Straight Connector 381">
                    <a:extLst>
                      <a:ext uri="{FF2B5EF4-FFF2-40B4-BE49-F238E27FC236}">
                        <a16:creationId xmlns:a16="http://schemas.microsoft.com/office/drawing/2014/main" id="{C9BE6AB6-0A5F-4229-B619-5328D25CDED3}"/>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375" name="Oval 4">
                  <a:extLst>
                    <a:ext uri="{FF2B5EF4-FFF2-40B4-BE49-F238E27FC236}">
                      <a16:creationId xmlns:a16="http://schemas.microsoft.com/office/drawing/2014/main" id="{B7389F63-106E-4661-A349-B28432FDFA5B}"/>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376" name="Oval 375">
                  <a:extLst>
                    <a:ext uri="{FF2B5EF4-FFF2-40B4-BE49-F238E27FC236}">
                      <a16:creationId xmlns:a16="http://schemas.microsoft.com/office/drawing/2014/main" id="{51F85344-945E-42C6-93D4-8E4AD9A64DBF}"/>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377" name="Oval 376">
                  <a:extLst>
                    <a:ext uri="{FF2B5EF4-FFF2-40B4-BE49-F238E27FC236}">
                      <a16:creationId xmlns:a16="http://schemas.microsoft.com/office/drawing/2014/main" id="{8DF7ADDA-5168-49B0-AEC8-6C350150EF2C}"/>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378" name="Oval 377">
                  <a:extLst>
                    <a:ext uri="{FF2B5EF4-FFF2-40B4-BE49-F238E27FC236}">
                      <a16:creationId xmlns:a16="http://schemas.microsoft.com/office/drawing/2014/main" id="{A9F5D0F1-86FC-4748-B415-50D8CF4EF10A}"/>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379" name="Oval 378">
                  <a:extLst>
                    <a:ext uri="{FF2B5EF4-FFF2-40B4-BE49-F238E27FC236}">
                      <a16:creationId xmlns:a16="http://schemas.microsoft.com/office/drawing/2014/main" id="{D410AA18-9B46-42DA-9098-B0C09673038A}"/>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nvGrpSpPr>
              <p:cNvPr id="358" name="Group 357">
                <a:extLst>
                  <a:ext uri="{FF2B5EF4-FFF2-40B4-BE49-F238E27FC236}">
                    <a16:creationId xmlns:a16="http://schemas.microsoft.com/office/drawing/2014/main" id="{4DC467DF-264C-4E10-9EE0-33F47A83F1D0}"/>
                  </a:ext>
                </a:extLst>
              </p:cNvPr>
              <p:cNvGrpSpPr/>
              <p:nvPr/>
            </p:nvGrpSpPr>
            <p:grpSpPr>
              <a:xfrm>
                <a:off x="-729434" y="3707408"/>
                <a:ext cx="271444" cy="192625"/>
                <a:chOff x="2751023" y="2876401"/>
                <a:chExt cx="306685" cy="217634"/>
              </a:xfrm>
            </p:grpSpPr>
            <p:sp>
              <p:nvSpPr>
                <p:cNvPr id="371" name="Chord 14349">
                  <a:extLst>
                    <a:ext uri="{FF2B5EF4-FFF2-40B4-BE49-F238E27FC236}">
                      <a16:creationId xmlns:a16="http://schemas.microsoft.com/office/drawing/2014/main" id="{B7DBBA87-2683-4D64-B9CA-2EEAB11DCA35}"/>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372" name="Chord 14349">
                  <a:extLst>
                    <a:ext uri="{FF2B5EF4-FFF2-40B4-BE49-F238E27FC236}">
                      <a16:creationId xmlns:a16="http://schemas.microsoft.com/office/drawing/2014/main" id="{78889BEE-FAA8-45E1-9CB0-D29A88B8F374}"/>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grpSp>
          <p:sp>
            <p:nvSpPr>
              <p:cNvPr id="359" name="Freeform: Shape 358">
                <a:extLst>
                  <a:ext uri="{FF2B5EF4-FFF2-40B4-BE49-F238E27FC236}">
                    <a16:creationId xmlns:a16="http://schemas.microsoft.com/office/drawing/2014/main" id="{D3E8F566-FF04-45D5-970E-3251AA9F59E5}"/>
                  </a:ext>
                </a:extLst>
              </p:cNvPr>
              <p:cNvSpPr/>
              <p:nvPr/>
            </p:nvSpPr>
            <p:spPr>
              <a:xfrm>
                <a:off x="-661057" y="3637246"/>
                <a:ext cx="88652" cy="76750"/>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360" name="Group 359">
                <a:extLst>
                  <a:ext uri="{FF2B5EF4-FFF2-40B4-BE49-F238E27FC236}">
                    <a16:creationId xmlns:a16="http://schemas.microsoft.com/office/drawing/2014/main" id="{FA01ACA5-9D17-4009-A3AB-34A7896EABB4}"/>
                  </a:ext>
                </a:extLst>
              </p:cNvPr>
              <p:cNvGrpSpPr/>
              <p:nvPr/>
            </p:nvGrpSpPr>
            <p:grpSpPr>
              <a:xfrm rot="21065011">
                <a:off x="-924659" y="3382473"/>
                <a:ext cx="270907" cy="174584"/>
                <a:chOff x="5136060" y="1710152"/>
                <a:chExt cx="538831" cy="347248"/>
              </a:xfrm>
            </p:grpSpPr>
            <p:sp>
              <p:nvSpPr>
                <p:cNvPr id="361" name="Oval 5">
                  <a:extLst>
                    <a:ext uri="{FF2B5EF4-FFF2-40B4-BE49-F238E27FC236}">
                      <a16:creationId xmlns:a16="http://schemas.microsoft.com/office/drawing/2014/main" id="{25E3666E-4D7F-49DC-BED0-9E0DE119A3B8}"/>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362" name="Group 361">
                  <a:extLst>
                    <a:ext uri="{FF2B5EF4-FFF2-40B4-BE49-F238E27FC236}">
                      <a16:creationId xmlns:a16="http://schemas.microsoft.com/office/drawing/2014/main" id="{CBA523F2-D907-49EE-949D-0EA146C57FCE}"/>
                    </a:ext>
                  </a:extLst>
                </p:cNvPr>
                <p:cNvGrpSpPr/>
                <p:nvPr/>
              </p:nvGrpSpPr>
              <p:grpSpPr>
                <a:xfrm rot="20545732">
                  <a:off x="5242936" y="1710152"/>
                  <a:ext cx="85726" cy="45719"/>
                  <a:chOff x="5293988" y="1700325"/>
                  <a:chExt cx="85726" cy="42639"/>
                </a:xfrm>
              </p:grpSpPr>
              <p:cxnSp>
                <p:nvCxnSpPr>
                  <p:cNvPr id="368" name="Straight Connector 367">
                    <a:extLst>
                      <a:ext uri="{FF2B5EF4-FFF2-40B4-BE49-F238E27FC236}">
                        <a16:creationId xmlns:a16="http://schemas.microsoft.com/office/drawing/2014/main" id="{AFF9D7D3-6583-4384-8609-E905D8F728BC}"/>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369" name="Straight Connector 368">
                    <a:extLst>
                      <a:ext uri="{FF2B5EF4-FFF2-40B4-BE49-F238E27FC236}">
                        <a16:creationId xmlns:a16="http://schemas.microsoft.com/office/drawing/2014/main" id="{CDE97940-045E-4281-B530-E98257DBADFA}"/>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370" name="Straight Connector 369">
                    <a:extLst>
                      <a:ext uri="{FF2B5EF4-FFF2-40B4-BE49-F238E27FC236}">
                        <a16:creationId xmlns:a16="http://schemas.microsoft.com/office/drawing/2014/main" id="{56DF3DCB-72FD-4127-90BC-28CF5544E74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363" name="Oval 4">
                  <a:extLst>
                    <a:ext uri="{FF2B5EF4-FFF2-40B4-BE49-F238E27FC236}">
                      <a16:creationId xmlns:a16="http://schemas.microsoft.com/office/drawing/2014/main" id="{BDEE739F-2240-49A1-BA41-F3859AD80E44}"/>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364" name="Oval 363">
                  <a:extLst>
                    <a:ext uri="{FF2B5EF4-FFF2-40B4-BE49-F238E27FC236}">
                      <a16:creationId xmlns:a16="http://schemas.microsoft.com/office/drawing/2014/main" id="{A262AF19-6F87-402A-9116-389285A667C9}"/>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365" name="Oval 364">
                  <a:extLst>
                    <a:ext uri="{FF2B5EF4-FFF2-40B4-BE49-F238E27FC236}">
                      <a16:creationId xmlns:a16="http://schemas.microsoft.com/office/drawing/2014/main" id="{276A5657-8656-4F01-B125-7F8662120C8E}"/>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366" name="Oval 365">
                  <a:extLst>
                    <a:ext uri="{FF2B5EF4-FFF2-40B4-BE49-F238E27FC236}">
                      <a16:creationId xmlns:a16="http://schemas.microsoft.com/office/drawing/2014/main" id="{57009638-D1B3-4730-84BC-D925CF8587FF}"/>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367" name="Oval 366">
                  <a:extLst>
                    <a:ext uri="{FF2B5EF4-FFF2-40B4-BE49-F238E27FC236}">
                      <a16:creationId xmlns:a16="http://schemas.microsoft.com/office/drawing/2014/main" id="{195DC183-DE76-49BD-A7CA-891AB2C9ECC1}"/>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grpSp>
          <p:nvGrpSpPr>
            <p:cNvPr id="412" name="Group 411">
              <a:extLst>
                <a:ext uri="{FF2B5EF4-FFF2-40B4-BE49-F238E27FC236}">
                  <a16:creationId xmlns:a16="http://schemas.microsoft.com/office/drawing/2014/main" id="{ED722ABF-B65B-45E1-BB40-8A0D9A88C3BD}"/>
                </a:ext>
              </a:extLst>
            </p:cNvPr>
            <p:cNvGrpSpPr/>
            <p:nvPr/>
          </p:nvGrpSpPr>
          <p:grpSpPr>
            <a:xfrm>
              <a:off x="5410200" y="3339768"/>
              <a:ext cx="635143" cy="2064397"/>
              <a:chOff x="6419693" y="2154176"/>
              <a:chExt cx="1115390" cy="3410267"/>
            </a:xfrm>
          </p:grpSpPr>
          <p:grpSp>
            <p:nvGrpSpPr>
              <p:cNvPr id="413" name="Group 412">
                <a:extLst>
                  <a:ext uri="{FF2B5EF4-FFF2-40B4-BE49-F238E27FC236}">
                    <a16:creationId xmlns:a16="http://schemas.microsoft.com/office/drawing/2014/main" id="{EAB9AF13-448C-4D34-BAA8-97D4B678DC00}"/>
                  </a:ext>
                </a:extLst>
              </p:cNvPr>
              <p:cNvGrpSpPr/>
              <p:nvPr/>
            </p:nvGrpSpPr>
            <p:grpSpPr>
              <a:xfrm>
                <a:off x="6419693" y="2154176"/>
                <a:ext cx="1115390" cy="3410267"/>
                <a:chOff x="1372610" y="2740439"/>
                <a:chExt cx="776555" cy="2374289"/>
              </a:xfrm>
            </p:grpSpPr>
            <p:grpSp>
              <p:nvGrpSpPr>
                <p:cNvPr id="441" name="Group 440">
                  <a:extLst>
                    <a:ext uri="{FF2B5EF4-FFF2-40B4-BE49-F238E27FC236}">
                      <a16:creationId xmlns:a16="http://schemas.microsoft.com/office/drawing/2014/main" id="{C964AAAD-3016-4287-A276-60AED9BF1193}"/>
                    </a:ext>
                  </a:extLst>
                </p:cNvPr>
                <p:cNvGrpSpPr/>
                <p:nvPr/>
              </p:nvGrpSpPr>
              <p:grpSpPr>
                <a:xfrm>
                  <a:off x="1812215" y="4903459"/>
                  <a:ext cx="189762" cy="211269"/>
                  <a:chOff x="3312043" y="4084938"/>
                  <a:chExt cx="189762" cy="211269"/>
                </a:xfrm>
              </p:grpSpPr>
              <p:sp>
                <p:nvSpPr>
                  <p:cNvPr id="468" name="Chord 467">
                    <a:extLst>
                      <a:ext uri="{FF2B5EF4-FFF2-40B4-BE49-F238E27FC236}">
                        <a16:creationId xmlns:a16="http://schemas.microsoft.com/office/drawing/2014/main" id="{3C99E143-CD1B-4657-BDA9-DAE1A5B76095}"/>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69" name="Chord 468">
                    <a:extLst>
                      <a:ext uri="{FF2B5EF4-FFF2-40B4-BE49-F238E27FC236}">
                        <a16:creationId xmlns:a16="http://schemas.microsoft.com/office/drawing/2014/main" id="{773FD6A2-B398-45FF-A6F8-5CBAFCB22352}"/>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nvGrpSpPr>
                <p:cNvPr id="442" name="Group 441">
                  <a:extLst>
                    <a:ext uri="{FF2B5EF4-FFF2-40B4-BE49-F238E27FC236}">
                      <a16:creationId xmlns:a16="http://schemas.microsoft.com/office/drawing/2014/main" id="{E0D51EDC-DAB1-4B30-85CD-8D3D726F162A}"/>
                    </a:ext>
                  </a:extLst>
                </p:cNvPr>
                <p:cNvGrpSpPr/>
                <p:nvPr/>
              </p:nvGrpSpPr>
              <p:grpSpPr>
                <a:xfrm>
                  <a:off x="1517109" y="4897738"/>
                  <a:ext cx="189762" cy="211269"/>
                  <a:chOff x="3312043" y="4084938"/>
                  <a:chExt cx="189762" cy="211269"/>
                </a:xfrm>
              </p:grpSpPr>
              <p:sp>
                <p:nvSpPr>
                  <p:cNvPr id="466" name="Chord 465">
                    <a:extLst>
                      <a:ext uri="{FF2B5EF4-FFF2-40B4-BE49-F238E27FC236}">
                        <a16:creationId xmlns:a16="http://schemas.microsoft.com/office/drawing/2014/main" id="{B3E6DA40-F811-468A-AE38-27BE920B1E8A}"/>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67" name="Chord 466">
                    <a:extLst>
                      <a:ext uri="{FF2B5EF4-FFF2-40B4-BE49-F238E27FC236}">
                        <a16:creationId xmlns:a16="http://schemas.microsoft.com/office/drawing/2014/main" id="{F9B49DA2-C3A9-4575-9089-DD0ED4014CB2}"/>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sp>
              <p:nvSpPr>
                <p:cNvPr id="443" name="Rectangle: Single Corner Snipped 442">
                  <a:extLst>
                    <a:ext uri="{FF2B5EF4-FFF2-40B4-BE49-F238E27FC236}">
                      <a16:creationId xmlns:a16="http://schemas.microsoft.com/office/drawing/2014/main" id="{664DB829-177B-4A4B-ADE5-6F6E1E29C96E}"/>
                    </a:ext>
                  </a:extLst>
                </p:cNvPr>
                <p:cNvSpPr/>
                <p:nvPr/>
              </p:nvSpPr>
              <p:spPr>
                <a:xfrm flipH="1">
                  <a:off x="1504250" y="3702511"/>
                  <a:ext cx="484764" cy="643635"/>
                </a:xfrm>
                <a:prstGeom prst="snip1Rect">
                  <a:avLst/>
                </a:prstGeom>
                <a:solidFill>
                  <a:srgbClr val="00B050"/>
                </a:solid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444" name="Oval 443">
                  <a:extLst>
                    <a:ext uri="{FF2B5EF4-FFF2-40B4-BE49-F238E27FC236}">
                      <a16:creationId xmlns:a16="http://schemas.microsoft.com/office/drawing/2014/main" id="{08DF0D06-1568-4A80-8A67-1C8863110DFD}"/>
                    </a:ext>
                  </a:extLst>
                </p:cNvPr>
                <p:cNvSpPr/>
                <p:nvPr/>
              </p:nvSpPr>
              <p:spPr>
                <a:xfrm>
                  <a:off x="1382201" y="3184590"/>
                  <a:ext cx="106014" cy="214726"/>
                </a:xfrm>
                <a:prstGeom prst="ellipse">
                  <a:avLst/>
                </a:prstGeom>
                <a:solidFill>
                  <a:srgbClr val="CC9A62"/>
                </a:solid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445" name="Oval 444">
                  <a:extLst>
                    <a:ext uri="{FF2B5EF4-FFF2-40B4-BE49-F238E27FC236}">
                      <a16:creationId xmlns:a16="http://schemas.microsoft.com/office/drawing/2014/main" id="{9C4C16C0-3E00-4B3B-BC09-5F1191F7F8AB}"/>
                    </a:ext>
                  </a:extLst>
                </p:cNvPr>
                <p:cNvSpPr/>
                <p:nvPr/>
              </p:nvSpPr>
              <p:spPr>
                <a:xfrm>
                  <a:off x="2043151" y="3177964"/>
                  <a:ext cx="106014" cy="214726"/>
                </a:xfrm>
                <a:prstGeom prst="ellipse">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46" name="Flowchart: Off-page Connector 445">
                  <a:extLst>
                    <a:ext uri="{FF2B5EF4-FFF2-40B4-BE49-F238E27FC236}">
                      <a16:creationId xmlns:a16="http://schemas.microsoft.com/office/drawing/2014/main" id="{F97AD055-13C5-45A2-8B52-B4732A0BBB05}"/>
                    </a:ext>
                  </a:extLst>
                </p:cNvPr>
                <p:cNvSpPr/>
                <p:nvPr/>
              </p:nvSpPr>
              <p:spPr>
                <a:xfrm>
                  <a:off x="1672088" y="3551094"/>
                  <a:ext cx="190502" cy="228600"/>
                </a:xfrm>
                <a:prstGeom prst="flowChartOffpageConnec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47" name="Oval 446">
                  <a:extLst>
                    <a:ext uri="{FF2B5EF4-FFF2-40B4-BE49-F238E27FC236}">
                      <a16:creationId xmlns:a16="http://schemas.microsoft.com/office/drawing/2014/main" id="{787A84D0-26FC-4039-ACFE-1EA10B5DC5D4}"/>
                    </a:ext>
                  </a:extLst>
                </p:cNvPr>
                <p:cNvSpPr/>
                <p:nvPr/>
              </p:nvSpPr>
              <p:spPr>
                <a:xfrm>
                  <a:off x="1428582" y="2865294"/>
                  <a:ext cx="662608" cy="762000"/>
                </a:xfrm>
                <a:prstGeom prst="ellipse">
                  <a:avLst/>
                </a:prstGeom>
                <a:solidFill>
                  <a:srgbClr val="D3A777"/>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48" name="Flowchart: Terminator 447">
                  <a:extLst>
                    <a:ext uri="{FF2B5EF4-FFF2-40B4-BE49-F238E27FC236}">
                      <a16:creationId xmlns:a16="http://schemas.microsoft.com/office/drawing/2014/main" id="{F4741021-E336-49CD-92DF-5196C676714F}"/>
                    </a:ext>
                  </a:extLst>
                </p:cNvPr>
                <p:cNvSpPr/>
                <p:nvPr/>
              </p:nvSpPr>
              <p:spPr>
                <a:xfrm>
                  <a:off x="1372610" y="3931350"/>
                  <a:ext cx="129447" cy="372629"/>
                </a:xfrm>
                <a:prstGeom prst="flowChartTermina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49" name="Flowchart: Terminator 448">
                  <a:extLst>
                    <a:ext uri="{FF2B5EF4-FFF2-40B4-BE49-F238E27FC236}">
                      <a16:creationId xmlns:a16="http://schemas.microsoft.com/office/drawing/2014/main" id="{ADBC2DC4-67C3-4D48-83A4-FCFCF6721342}"/>
                    </a:ext>
                  </a:extLst>
                </p:cNvPr>
                <p:cNvSpPr/>
                <p:nvPr/>
              </p:nvSpPr>
              <p:spPr>
                <a:xfrm rot="21089715">
                  <a:off x="1989711" y="3926484"/>
                  <a:ext cx="106880" cy="371635"/>
                </a:xfrm>
                <a:prstGeom prst="flowChartTermina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50" name="Flowchart: Delay 449">
                  <a:extLst>
                    <a:ext uri="{FF2B5EF4-FFF2-40B4-BE49-F238E27FC236}">
                      <a16:creationId xmlns:a16="http://schemas.microsoft.com/office/drawing/2014/main" id="{DB32F9CE-A53D-4119-B0FF-AFCAFDB58A96}"/>
                    </a:ext>
                  </a:extLst>
                </p:cNvPr>
                <p:cNvSpPr/>
                <p:nvPr/>
              </p:nvSpPr>
              <p:spPr>
                <a:xfrm rot="1119198" flipH="1">
                  <a:off x="1388803" y="3683875"/>
                  <a:ext cx="183873" cy="344160"/>
                </a:xfrm>
                <a:prstGeom prst="flowChartDelay">
                  <a:avLst/>
                </a:prstGeom>
                <a:solidFill>
                  <a:srgbClr val="00B05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51" name="Moon 450">
                  <a:extLst>
                    <a:ext uri="{FF2B5EF4-FFF2-40B4-BE49-F238E27FC236}">
                      <a16:creationId xmlns:a16="http://schemas.microsoft.com/office/drawing/2014/main" id="{D6E914B4-DF96-4680-8081-20230CE6BB54}"/>
                    </a:ext>
                  </a:extLst>
                </p:cNvPr>
                <p:cNvSpPr/>
                <p:nvPr/>
              </p:nvSpPr>
              <p:spPr>
                <a:xfrm rot="5400000">
                  <a:off x="1536566" y="2623426"/>
                  <a:ext cx="446639" cy="680666"/>
                </a:xfrm>
                <a:prstGeom prst="moon">
                  <a:avLst>
                    <a:gd name="adj" fmla="val 65258"/>
                  </a:avLst>
                </a:prstGeom>
                <a:pattFill prst="openDmnd">
                  <a:fgClr>
                    <a:sysClr val="windowText" lastClr="000000"/>
                  </a:fgClr>
                  <a:bgClr>
                    <a:srgbClr val="FFF2CC"/>
                  </a:bgClr>
                </a:pattFill>
                <a:ln w="3175" cap="flat" cmpd="sng" algn="ctr">
                  <a:solidFill>
                    <a:sysClr val="windowText" lastClr="000000"/>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52" name="Moon 451">
                  <a:extLst>
                    <a:ext uri="{FF2B5EF4-FFF2-40B4-BE49-F238E27FC236}">
                      <a16:creationId xmlns:a16="http://schemas.microsoft.com/office/drawing/2014/main" id="{13C43AF8-F937-4BCB-9E8A-07197700F1CE}"/>
                    </a:ext>
                  </a:extLst>
                </p:cNvPr>
                <p:cNvSpPr/>
                <p:nvPr/>
              </p:nvSpPr>
              <p:spPr>
                <a:xfrm rot="5400000">
                  <a:off x="1600035" y="2693841"/>
                  <a:ext cx="321155" cy="664062"/>
                </a:xfrm>
                <a:prstGeom prst="moon">
                  <a:avLst>
                    <a:gd name="adj" fmla="val 52142"/>
                  </a:avLst>
                </a:prstGeom>
                <a:pattFill prst="dotDmnd">
                  <a:fgClr>
                    <a:sysClr val="windowText" lastClr="000000"/>
                  </a:fgClr>
                  <a:bgClr>
                    <a:srgbClr val="492303"/>
                  </a:bgClr>
                </a:pattFill>
                <a:ln w="3175"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53" name="Oval 452">
                  <a:extLst>
                    <a:ext uri="{FF2B5EF4-FFF2-40B4-BE49-F238E27FC236}">
                      <a16:creationId xmlns:a16="http://schemas.microsoft.com/office/drawing/2014/main" id="{FA741127-C4C1-4537-B74E-7F8A67EC3440}"/>
                    </a:ext>
                  </a:extLst>
                </p:cNvPr>
                <p:cNvSpPr/>
                <p:nvPr/>
              </p:nvSpPr>
              <p:spPr>
                <a:xfrm>
                  <a:off x="1634055" y="2783031"/>
                  <a:ext cx="262966" cy="102267"/>
                </a:xfrm>
                <a:prstGeom prst="ellipse">
                  <a:avLst/>
                </a:prstGeom>
                <a:pattFill prst="dotDmnd">
                  <a:fgClr>
                    <a:srgbClr val="F79646">
                      <a:lumMod val="50000"/>
                    </a:srgbClr>
                  </a:fgClr>
                  <a:bgClr>
                    <a:srgbClr val="492303"/>
                  </a:bgClr>
                </a:pattFill>
                <a:ln w="9525" cap="flat" cmpd="sng" algn="ctr">
                  <a:noFill/>
                  <a:prstDash val="solid"/>
                </a:ln>
                <a:effectLst/>
              </p:spPr>
              <p:txBody>
                <a:bodyPr rtlCol="0" anchor="ctr"/>
                <a:lstStyle/>
                <a:p>
                  <a:pPr algn="ctr" defTabSz="457200">
                    <a:defRPr/>
                  </a:pPr>
                  <a:endParaRPr lang="en-US" sz="1530" kern="0" dirty="0">
                    <a:solidFill>
                      <a:prstClr val="white"/>
                    </a:solidFill>
                    <a:latin typeface="Calibri" panose="020F0502020204030204"/>
                  </a:endParaRPr>
                </a:p>
              </p:txBody>
            </p:sp>
            <p:sp>
              <p:nvSpPr>
                <p:cNvPr id="454" name="Flowchart: Delay 453">
                  <a:extLst>
                    <a:ext uri="{FF2B5EF4-FFF2-40B4-BE49-F238E27FC236}">
                      <a16:creationId xmlns:a16="http://schemas.microsoft.com/office/drawing/2014/main" id="{323811A6-9F02-4493-9A67-686242EE2BAA}"/>
                    </a:ext>
                  </a:extLst>
                </p:cNvPr>
                <p:cNvSpPr/>
                <p:nvPr/>
              </p:nvSpPr>
              <p:spPr>
                <a:xfrm rot="20480802">
                  <a:off x="1914583" y="3676255"/>
                  <a:ext cx="183873" cy="344160"/>
                </a:xfrm>
                <a:prstGeom prst="flowChartDelay">
                  <a:avLst/>
                </a:prstGeom>
                <a:solidFill>
                  <a:srgbClr val="00B05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55" name="Right Triangle 454">
                  <a:extLst>
                    <a:ext uri="{FF2B5EF4-FFF2-40B4-BE49-F238E27FC236}">
                      <a16:creationId xmlns:a16="http://schemas.microsoft.com/office/drawing/2014/main" id="{8FEB2B24-D31A-43C2-862C-E9F8C95A91CC}"/>
                    </a:ext>
                  </a:extLst>
                </p:cNvPr>
                <p:cNvSpPr/>
                <p:nvPr/>
              </p:nvSpPr>
              <p:spPr>
                <a:xfrm rot="8699319">
                  <a:off x="1578912" y="3681456"/>
                  <a:ext cx="142284" cy="152852"/>
                </a:xfrm>
                <a:prstGeom prst="rtTriangle">
                  <a:avLst/>
                </a:prstGeom>
                <a:solidFill>
                  <a:srgbClr val="00B05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56" name="Right Triangle 455">
                  <a:extLst>
                    <a:ext uri="{FF2B5EF4-FFF2-40B4-BE49-F238E27FC236}">
                      <a16:creationId xmlns:a16="http://schemas.microsoft.com/office/drawing/2014/main" id="{16BE6CDC-5A5D-4640-A0C1-88C8C6724B27}"/>
                    </a:ext>
                  </a:extLst>
                </p:cNvPr>
                <p:cNvSpPr/>
                <p:nvPr/>
              </p:nvSpPr>
              <p:spPr>
                <a:xfrm rot="12900681" flipH="1">
                  <a:off x="1817947" y="3681456"/>
                  <a:ext cx="142284" cy="152852"/>
                </a:xfrm>
                <a:prstGeom prst="rtTriangle">
                  <a:avLst/>
                </a:prstGeom>
                <a:solidFill>
                  <a:srgbClr val="00B05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57" name="Flowchart: Manual Operation 26">
                  <a:extLst>
                    <a:ext uri="{FF2B5EF4-FFF2-40B4-BE49-F238E27FC236}">
                      <a16:creationId xmlns:a16="http://schemas.microsoft.com/office/drawing/2014/main" id="{576A20E8-3977-41DE-BF60-9482577812B7}"/>
                    </a:ext>
                  </a:extLst>
                </p:cNvPr>
                <p:cNvSpPr/>
                <p:nvPr/>
              </p:nvSpPr>
              <p:spPr>
                <a:xfrm rot="230863" flipV="1">
                  <a:off x="1514054" y="434143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58" name="Flowchart: Manual Operation 26">
                  <a:extLst>
                    <a:ext uri="{FF2B5EF4-FFF2-40B4-BE49-F238E27FC236}">
                      <a16:creationId xmlns:a16="http://schemas.microsoft.com/office/drawing/2014/main" id="{EBB0C967-0399-4CFD-8077-55A2DA6B8252}"/>
                    </a:ext>
                  </a:extLst>
                </p:cNvPr>
                <p:cNvSpPr/>
                <p:nvPr/>
              </p:nvSpPr>
              <p:spPr>
                <a:xfrm rot="21326916" flipV="1">
                  <a:off x="1759885" y="433852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59" name="Flowchart: Terminator 458">
                  <a:extLst>
                    <a:ext uri="{FF2B5EF4-FFF2-40B4-BE49-F238E27FC236}">
                      <a16:creationId xmlns:a16="http://schemas.microsoft.com/office/drawing/2014/main" id="{98FDB80A-FBC2-4A75-9F31-A785A6223D4E}"/>
                    </a:ext>
                  </a:extLst>
                </p:cNvPr>
                <p:cNvSpPr/>
                <p:nvPr/>
              </p:nvSpPr>
              <p:spPr>
                <a:xfrm rot="2262586">
                  <a:off x="1982451" y="4250787"/>
                  <a:ext cx="81137" cy="190719"/>
                </a:xfrm>
                <a:prstGeom prst="flowChartTermina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60" name="Flowchart: Terminator 459">
                  <a:extLst>
                    <a:ext uri="{FF2B5EF4-FFF2-40B4-BE49-F238E27FC236}">
                      <a16:creationId xmlns:a16="http://schemas.microsoft.com/office/drawing/2014/main" id="{33B6488F-FA0D-43D3-A964-D4D6C5DD2D48}"/>
                    </a:ext>
                  </a:extLst>
                </p:cNvPr>
                <p:cNvSpPr/>
                <p:nvPr/>
              </p:nvSpPr>
              <p:spPr>
                <a:xfrm rot="19337414" flipH="1">
                  <a:off x="1444968" y="4247947"/>
                  <a:ext cx="81137" cy="217929"/>
                </a:xfrm>
                <a:prstGeom prst="flowChartTerminator">
                  <a:avLst/>
                </a:prstGeom>
                <a:solidFill>
                  <a:srgbClr val="CC9A62"/>
                </a:solidFill>
                <a:ln w="9525" cap="flat" cmpd="sng" algn="ctr">
                  <a:noFill/>
                  <a:prstDash val="solid"/>
                </a:ln>
                <a:effectLst/>
              </p:spPr>
              <p:txBody>
                <a:bodyPr rtlCol="0" anchor="ctr"/>
                <a:lstStyle/>
                <a:p>
                  <a:pPr algn="ctr" defTabSz="457200">
                    <a:defRPr/>
                  </a:pPr>
                  <a:endParaRPr lang="en-US" sz="1530" kern="0">
                    <a:solidFill>
                      <a:prstClr val="white"/>
                    </a:solidFill>
                    <a:latin typeface="Calibri" panose="020F0502020204030204"/>
                  </a:endParaRPr>
                </a:p>
              </p:txBody>
            </p:sp>
            <p:sp>
              <p:nvSpPr>
                <p:cNvPr id="461" name="Flowchart: Connector 460">
                  <a:extLst>
                    <a:ext uri="{FF2B5EF4-FFF2-40B4-BE49-F238E27FC236}">
                      <a16:creationId xmlns:a16="http://schemas.microsoft.com/office/drawing/2014/main" id="{D926360E-66C5-4619-BFBA-0DCD5724C74A}"/>
                    </a:ext>
                  </a:extLst>
                </p:cNvPr>
                <p:cNvSpPr/>
                <p:nvPr/>
              </p:nvSpPr>
              <p:spPr>
                <a:xfrm>
                  <a:off x="1737752" y="3813418"/>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62" name="Flowchart: Connector 461">
                  <a:extLst>
                    <a:ext uri="{FF2B5EF4-FFF2-40B4-BE49-F238E27FC236}">
                      <a16:creationId xmlns:a16="http://schemas.microsoft.com/office/drawing/2014/main" id="{E09CB193-0E98-43DC-AD9B-31C6CA9CBBCE}"/>
                    </a:ext>
                  </a:extLst>
                </p:cNvPr>
                <p:cNvSpPr/>
                <p:nvPr/>
              </p:nvSpPr>
              <p:spPr>
                <a:xfrm>
                  <a:off x="1737752" y="3879642"/>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463" name="Group 462">
                  <a:extLst>
                    <a:ext uri="{FF2B5EF4-FFF2-40B4-BE49-F238E27FC236}">
                      <a16:creationId xmlns:a16="http://schemas.microsoft.com/office/drawing/2014/main" id="{1628105A-1E4E-436A-8FB6-78D7821D46F8}"/>
                    </a:ext>
                  </a:extLst>
                </p:cNvPr>
                <p:cNvGrpSpPr/>
                <p:nvPr/>
              </p:nvGrpSpPr>
              <p:grpSpPr>
                <a:xfrm>
                  <a:off x="1824601" y="3766615"/>
                  <a:ext cx="186550" cy="273856"/>
                  <a:chOff x="859632" y="2338402"/>
                  <a:chExt cx="571500" cy="788345"/>
                </a:xfrm>
              </p:grpSpPr>
              <p:sp>
                <p:nvSpPr>
                  <p:cNvPr id="464" name="Rectangle 463">
                    <a:extLst>
                      <a:ext uri="{FF2B5EF4-FFF2-40B4-BE49-F238E27FC236}">
                        <a16:creationId xmlns:a16="http://schemas.microsoft.com/office/drawing/2014/main" id="{D06A379A-A135-4D3B-AE21-D0BA109727C4}"/>
                      </a:ext>
                    </a:extLst>
                  </p:cNvPr>
                  <p:cNvSpPr/>
                  <p:nvPr/>
                </p:nvSpPr>
                <p:spPr>
                  <a:xfrm>
                    <a:off x="977900" y="2707482"/>
                    <a:ext cx="342900" cy="85080"/>
                  </a:xfrm>
                  <a:prstGeom prst="rect">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pic>
                <p:nvPicPr>
                  <p:cNvPr id="465" name="Picture 464">
                    <a:extLst>
                      <a:ext uri="{FF2B5EF4-FFF2-40B4-BE49-F238E27FC236}">
                        <a16:creationId xmlns:a16="http://schemas.microsoft.com/office/drawing/2014/main" id="{795F99F9-39BB-423E-8608-E676DA0C2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632" y="2338402"/>
                    <a:ext cx="571500" cy="788345"/>
                  </a:xfrm>
                  <a:prstGeom prst="rect">
                    <a:avLst/>
                  </a:prstGeom>
                </p:spPr>
              </p:pic>
            </p:grpSp>
          </p:grpSp>
          <p:grpSp>
            <p:nvGrpSpPr>
              <p:cNvPr id="414" name="Group 413">
                <a:extLst>
                  <a:ext uri="{FF2B5EF4-FFF2-40B4-BE49-F238E27FC236}">
                    <a16:creationId xmlns:a16="http://schemas.microsoft.com/office/drawing/2014/main" id="{95341BF6-17AE-4E0B-AE8D-5E7528748B46}"/>
                  </a:ext>
                </a:extLst>
              </p:cNvPr>
              <p:cNvGrpSpPr/>
              <p:nvPr/>
            </p:nvGrpSpPr>
            <p:grpSpPr>
              <a:xfrm>
                <a:off x="6691491" y="2806888"/>
                <a:ext cx="619704" cy="543277"/>
                <a:chOff x="6691491" y="2806888"/>
                <a:chExt cx="619704" cy="543277"/>
              </a:xfrm>
            </p:grpSpPr>
            <p:grpSp>
              <p:nvGrpSpPr>
                <p:cNvPr id="415" name="Group 414">
                  <a:extLst>
                    <a:ext uri="{FF2B5EF4-FFF2-40B4-BE49-F238E27FC236}">
                      <a16:creationId xmlns:a16="http://schemas.microsoft.com/office/drawing/2014/main" id="{6EFB3E36-42D1-40C9-91A5-EFDA5A6F9C36}"/>
                    </a:ext>
                  </a:extLst>
                </p:cNvPr>
                <p:cNvGrpSpPr/>
                <p:nvPr/>
              </p:nvGrpSpPr>
              <p:grpSpPr>
                <a:xfrm rot="1705800" flipH="1">
                  <a:off x="7029053" y="2809412"/>
                  <a:ext cx="282142" cy="177928"/>
                  <a:chOff x="5136060" y="1710152"/>
                  <a:chExt cx="538831" cy="347248"/>
                </a:xfrm>
              </p:grpSpPr>
              <p:sp>
                <p:nvSpPr>
                  <p:cNvPr id="431" name="Oval 5">
                    <a:extLst>
                      <a:ext uri="{FF2B5EF4-FFF2-40B4-BE49-F238E27FC236}">
                        <a16:creationId xmlns:a16="http://schemas.microsoft.com/office/drawing/2014/main" id="{047E8B05-4A80-4359-AA32-8FA8DF279714}"/>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432" name="Group 431">
                    <a:extLst>
                      <a:ext uri="{FF2B5EF4-FFF2-40B4-BE49-F238E27FC236}">
                        <a16:creationId xmlns:a16="http://schemas.microsoft.com/office/drawing/2014/main" id="{EFD57BEA-5E98-4EBA-88EB-3AD7E098E052}"/>
                      </a:ext>
                    </a:extLst>
                  </p:cNvPr>
                  <p:cNvGrpSpPr/>
                  <p:nvPr/>
                </p:nvGrpSpPr>
                <p:grpSpPr>
                  <a:xfrm rot="20545732">
                    <a:off x="5242936" y="1710152"/>
                    <a:ext cx="85726" cy="45719"/>
                    <a:chOff x="5293988" y="1700325"/>
                    <a:chExt cx="85726" cy="42639"/>
                  </a:xfrm>
                </p:grpSpPr>
                <p:cxnSp>
                  <p:nvCxnSpPr>
                    <p:cNvPr id="438" name="Straight Connector 437">
                      <a:extLst>
                        <a:ext uri="{FF2B5EF4-FFF2-40B4-BE49-F238E27FC236}">
                          <a16:creationId xmlns:a16="http://schemas.microsoft.com/office/drawing/2014/main" id="{469EE271-8CC6-4E33-A6D9-75FEBDC23FA3}"/>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39" name="Straight Connector 438">
                      <a:extLst>
                        <a:ext uri="{FF2B5EF4-FFF2-40B4-BE49-F238E27FC236}">
                          <a16:creationId xmlns:a16="http://schemas.microsoft.com/office/drawing/2014/main" id="{611915AD-A134-4EAA-96A1-611E2876CA7E}"/>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40" name="Straight Connector 439">
                      <a:extLst>
                        <a:ext uri="{FF2B5EF4-FFF2-40B4-BE49-F238E27FC236}">
                          <a16:creationId xmlns:a16="http://schemas.microsoft.com/office/drawing/2014/main" id="{8E76E691-18BB-48A1-ACF8-E340526F1783}"/>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33" name="Oval 4">
                    <a:extLst>
                      <a:ext uri="{FF2B5EF4-FFF2-40B4-BE49-F238E27FC236}">
                        <a16:creationId xmlns:a16="http://schemas.microsoft.com/office/drawing/2014/main" id="{A093A07D-E359-46B2-AA1A-914AD8E6949C}"/>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34" name="Oval 433">
                    <a:extLst>
                      <a:ext uri="{FF2B5EF4-FFF2-40B4-BE49-F238E27FC236}">
                        <a16:creationId xmlns:a16="http://schemas.microsoft.com/office/drawing/2014/main" id="{6F25F73B-1E38-43FE-87BB-E166B6C1C8BB}"/>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35" name="Oval 434">
                    <a:extLst>
                      <a:ext uri="{FF2B5EF4-FFF2-40B4-BE49-F238E27FC236}">
                        <a16:creationId xmlns:a16="http://schemas.microsoft.com/office/drawing/2014/main" id="{149EC4FE-CD5F-486E-AB08-85FC336C2DC7}"/>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436" name="Oval 435">
                    <a:extLst>
                      <a:ext uri="{FF2B5EF4-FFF2-40B4-BE49-F238E27FC236}">
                        <a16:creationId xmlns:a16="http://schemas.microsoft.com/office/drawing/2014/main" id="{57238B62-9F6B-4DE7-A5C7-2D31F3B1D0B1}"/>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37" name="Oval 436">
                    <a:extLst>
                      <a:ext uri="{FF2B5EF4-FFF2-40B4-BE49-F238E27FC236}">
                        <a16:creationId xmlns:a16="http://schemas.microsoft.com/office/drawing/2014/main" id="{A6281A90-2084-425A-A6DC-B6CEDCB7673E}"/>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nvGrpSpPr>
                <p:cNvPr id="416" name="Group 415">
                  <a:extLst>
                    <a:ext uri="{FF2B5EF4-FFF2-40B4-BE49-F238E27FC236}">
                      <a16:creationId xmlns:a16="http://schemas.microsoft.com/office/drawing/2014/main" id="{862AEB1A-A7F6-43DA-9449-7B85D564E710}"/>
                    </a:ext>
                  </a:extLst>
                </p:cNvPr>
                <p:cNvGrpSpPr/>
                <p:nvPr/>
              </p:nvGrpSpPr>
              <p:grpSpPr>
                <a:xfrm>
                  <a:off x="6818615" y="3093579"/>
                  <a:ext cx="348230" cy="256586"/>
                  <a:chOff x="2751023" y="2876401"/>
                  <a:chExt cx="306685" cy="217634"/>
                </a:xfrm>
              </p:grpSpPr>
              <p:sp>
                <p:nvSpPr>
                  <p:cNvPr id="429" name="Chord 14349">
                    <a:extLst>
                      <a:ext uri="{FF2B5EF4-FFF2-40B4-BE49-F238E27FC236}">
                        <a16:creationId xmlns:a16="http://schemas.microsoft.com/office/drawing/2014/main" id="{AA1E76F8-80B7-4C80-B125-A78EC78D346B}"/>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430" name="Chord 14349">
                    <a:extLst>
                      <a:ext uri="{FF2B5EF4-FFF2-40B4-BE49-F238E27FC236}">
                        <a16:creationId xmlns:a16="http://schemas.microsoft.com/office/drawing/2014/main" id="{1E86AA30-C156-4C0A-B7DD-33E2075959F4}"/>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grpSp>
            <p:sp>
              <p:nvSpPr>
                <p:cNvPr id="417" name="Freeform: Shape 416">
                  <a:extLst>
                    <a:ext uri="{FF2B5EF4-FFF2-40B4-BE49-F238E27FC236}">
                      <a16:creationId xmlns:a16="http://schemas.microsoft.com/office/drawing/2014/main" id="{D97BCAEF-34F9-4B7B-A381-FBD4EEBDDB8F}"/>
                    </a:ext>
                  </a:extLst>
                </p:cNvPr>
                <p:cNvSpPr/>
                <p:nvPr/>
              </p:nvSpPr>
              <p:spPr>
                <a:xfrm>
                  <a:off x="6923222" y="3013865"/>
                  <a:ext cx="113729" cy="102235"/>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418" name="Group 417">
                  <a:extLst>
                    <a:ext uri="{FF2B5EF4-FFF2-40B4-BE49-F238E27FC236}">
                      <a16:creationId xmlns:a16="http://schemas.microsoft.com/office/drawing/2014/main" id="{64BC0560-3348-4BE2-B5A5-E581963DF834}"/>
                    </a:ext>
                  </a:extLst>
                </p:cNvPr>
                <p:cNvGrpSpPr/>
                <p:nvPr/>
              </p:nvGrpSpPr>
              <p:grpSpPr>
                <a:xfrm rot="19720146">
                  <a:off x="6691491" y="2806888"/>
                  <a:ext cx="265906" cy="188796"/>
                  <a:chOff x="5136060" y="1710152"/>
                  <a:chExt cx="538831" cy="347248"/>
                </a:xfrm>
              </p:grpSpPr>
              <p:sp>
                <p:nvSpPr>
                  <p:cNvPr id="419" name="Oval 5">
                    <a:extLst>
                      <a:ext uri="{FF2B5EF4-FFF2-40B4-BE49-F238E27FC236}">
                        <a16:creationId xmlns:a16="http://schemas.microsoft.com/office/drawing/2014/main" id="{B9FF9307-94EF-484A-A6FE-143DC1D2B9E1}"/>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nvGrpSpPr>
                  <p:cNvPr id="420" name="Group 419">
                    <a:extLst>
                      <a:ext uri="{FF2B5EF4-FFF2-40B4-BE49-F238E27FC236}">
                        <a16:creationId xmlns:a16="http://schemas.microsoft.com/office/drawing/2014/main" id="{D218D274-9601-45B7-8B23-5562C9E365C4}"/>
                      </a:ext>
                    </a:extLst>
                  </p:cNvPr>
                  <p:cNvGrpSpPr/>
                  <p:nvPr/>
                </p:nvGrpSpPr>
                <p:grpSpPr>
                  <a:xfrm rot="20545732">
                    <a:off x="5242936" y="1710152"/>
                    <a:ext cx="85726" cy="45719"/>
                    <a:chOff x="5293988" y="1700325"/>
                    <a:chExt cx="85726" cy="42639"/>
                  </a:xfrm>
                </p:grpSpPr>
                <p:cxnSp>
                  <p:nvCxnSpPr>
                    <p:cNvPr id="426" name="Straight Connector 425">
                      <a:extLst>
                        <a:ext uri="{FF2B5EF4-FFF2-40B4-BE49-F238E27FC236}">
                          <a16:creationId xmlns:a16="http://schemas.microsoft.com/office/drawing/2014/main" id="{E4EA521A-1910-497E-A322-E967484C36D8}"/>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27" name="Straight Connector 426">
                      <a:extLst>
                        <a:ext uri="{FF2B5EF4-FFF2-40B4-BE49-F238E27FC236}">
                          <a16:creationId xmlns:a16="http://schemas.microsoft.com/office/drawing/2014/main" id="{B425809A-CE41-4F10-BFC0-CBFA192780F1}"/>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28" name="Straight Connector 427">
                      <a:extLst>
                        <a:ext uri="{FF2B5EF4-FFF2-40B4-BE49-F238E27FC236}">
                          <a16:creationId xmlns:a16="http://schemas.microsoft.com/office/drawing/2014/main" id="{1AFF0384-D291-42F5-A4CD-A9D27ED31BEF}"/>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21" name="Oval 4">
                    <a:extLst>
                      <a:ext uri="{FF2B5EF4-FFF2-40B4-BE49-F238E27FC236}">
                        <a16:creationId xmlns:a16="http://schemas.microsoft.com/office/drawing/2014/main" id="{297C170A-8FE8-401E-AEC2-00977F3FEB1D}"/>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22" name="Oval 421">
                    <a:extLst>
                      <a:ext uri="{FF2B5EF4-FFF2-40B4-BE49-F238E27FC236}">
                        <a16:creationId xmlns:a16="http://schemas.microsoft.com/office/drawing/2014/main" id="{BD61501E-77B9-497D-9381-1EE6AFA30037}"/>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23" name="Oval 422">
                    <a:extLst>
                      <a:ext uri="{FF2B5EF4-FFF2-40B4-BE49-F238E27FC236}">
                        <a16:creationId xmlns:a16="http://schemas.microsoft.com/office/drawing/2014/main" id="{F8FB7E60-14C1-4948-BA06-D877A97E4B39}"/>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dirty="0">
                      <a:solidFill>
                        <a:prstClr val="white"/>
                      </a:solidFill>
                      <a:latin typeface="Calibri" panose="020F0502020204030204"/>
                    </a:endParaRPr>
                  </a:p>
                </p:txBody>
              </p:sp>
              <p:sp>
                <p:nvSpPr>
                  <p:cNvPr id="424" name="Oval 423">
                    <a:extLst>
                      <a:ext uri="{FF2B5EF4-FFF2-40B4-BE49-F238E27FC236}">
                        <a16:creationId xmlns:a16="http://schemas.microsoft.com/office/drawing/2014/main" id="{D3217215-4FAD-44D8-82C3-DDC2625EA314}"/>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sp>
                <p:nvSpPr>
                  <p:cNvPr id="425" name="Oval 424">
                    <a:extLst>
                      <a:ext uri="{FF2B5EF4-FFF2-40B4-BE49-F238E27FC236}">
                        <a16:creationId xmlns:a16="http://schemas.microsoft.com/office/drawing/2014/main" id="{79756116-253E-4B3C-84B7-90927A72F7FF}"/>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sz="1530" kern="0">
                      <a:solidFill>
                        <a:prstClr val="white"/>
                      </a:solidFill>
                      <a:latin typeface="Calibri" panose="020F0502020204030204"/>
                    </a:endParaRPr>
                  </a:p>
                </p:txBody>
              </p:sp>
            </p:grpSp>
          </p:grpSp>
        </p:grpSp>
        <p:sp>
          <p:nvSpPr>
            <p:cNvPr id="470" name="Arrow: Circular 469">
              <a:extLst>
                <a:ext uri="{FF2B5EF4-FFF2-40B4-BE49-F238E27FC236}">
                  <a16:creationId xmlns:a16="http://schemas.microsoft.com/office/drawing/2014/main" id="{98B00682-00E7-429E-892D-EEA20F2296E2}"/>
                </a:ext>
              </a:extLst>
            </p:cNvPr>
            <p:cNvSpPr/>
            <p:nvPr/>
          </p:nvSpPr>
          <p:spPr>
            <a:xfrm>
              <a:off x="6056533" y="4051891"/>
              <a:ext cx="1035597" cy="1324861"/>
            </a:xfrm>
            <a:prstGeom prst="circularArrow">
              <a:avLst>
                <a:gd name="adj1" fmla="val 9476"/>
                <a:gd name="adj2" fmla="val 684334"/>
                <a:gd name="adj3" fmla="val 18653801"/>
                <a:gd name="adj4" fmla="val 13061865"/>
                <a:gd name="adj5" fmla="val 11055"/>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grpSp>
      <p:sp>
        <p:nvSpPr>
          <p:cNvPr id="471" name="Arrow: Circular 470">
            <a:extLst>
              <a:ext uri="{FF2B5EF4-FFF2-40B4-BE49-F238E27FC236}">
                <a16:creationId xmlns:a16="http://schemas.microsoft.com/office/drawing/2014/main" id="{9257B7B0-6C18-470A-BDCF-59C4488809A9}"/>
              </a:ext>
            </a:extLst>
          </p:cNvPr>
          <p:cNvSpPr/>
          <p:nvPr/>
        </p:nvSpPr>
        <p:spPr>
          <a:xfrm>
            <a:off x="6070371" y="3733900"/>
            <a:ext cx="1035597" cy="1324861"/>
          </a:xfrm>
          <a:prstGeom prst="circularArrow">
            <a:avLst>
              <a:gd name="adj1" fmla="val 9476"/>
              <a:gd name="adj2" fmla="val 684334"/>
              <a:gd name="adj3" fmla="val 7853801"/>
              <a:gd name="adj4" fmla="val 2261865"/>
              <a:gd name="adj5" fmla="val 11055"/>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474" name="TextBox 473">
            <a:extLst>
              <a:ext uri="{FF2B5EF4-FFF2-40B4-BE49-F238E27FC236}">
                <a16:creationId xmlns:a16="http://schemas.microsoft.com/office/drawing/2014/main" id="{F261FBED-B6C6-458F-A047-713C6BD3B64D}"/>
              </a:ext>
            </a:extLst>
          </p:cNvPr>
          <p:cNvSpPr txBox="1"/>
          <p:nvPr/>
        </p:nvSpPr>
        <p:spPr>
          <a:xfrm>
            <a:off x="4672388" y="2743200"/>
            <a:ext cx="4114800" cy="3657600"/>
          </a:xfrm>
          <a:prstGeom prst="rect">
            <a:avLst/>
          </a:prstGeom>
          <a:solidFill>
            <a:srgbClr val="FDB827"/>
          </a:solidFill>
        </p:spPr>
        <p:txBody>
          <a:bodyPr wrap="square">
            <a:spAutoFit/>
          </a:bodyPr>
          <a:lstStyle/>
          <a:p>
            <a:pPr marL="0" marR="0" lvl="0" indent="0" defTabSz="457200" rtl="0" eaLnBrk="1" fontAlgn="auto" latinLnBrk="0" hangingPunct="1">
              <a:lnSpc>
                <a:spcPct val="100000"/>
              </a:lnSpc>
              <a:spcBef>
                <a:spcPct val="20000"/>
              </a:spcBef>
              <a:spcAft>
                <a:spcPts val="600"/>
              </a:spcAft>
              <a:buClrTx/>
              <a:buSzTx/>
              <a:buFont typeface="Wingdings" panose="05000000000000000000" pitchFamily="2" charset="2"/>
              <a:buNone/>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The benefits to managers include:</a:t>
            </a:r>
          </a:p>
          <a:p>
            <a:pPr marL="457200" marR="0" lvl="0" indent="-45720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Find workers talents</a:t>
            </a:r>
          </a:p>
          <a:p>
            <a:pPr marL="457200" marR="0" lvl="0" indent="-457200" algn="l" defTabSz="457200" rtl="0" eaLnBrk="1" fontAlgn="auto" latinLnBrk="0" hangingPunct="1">
              <a:lnSpc>
                <a:spcPct val="100000"/>
              </a:lnSpc>
              <a:spcBef>
                <a:spcPct val="2000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Identifies a worker's knowledge, skills and attitudes</a:t>
            </a:r>
          </a:p>
          <a:p>
            <a:pPr marL="4572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Gives options when a worker is not there</a:t>
            </a:r>
          </a:p>
        </p:txBody>
      </p:sp>
      <p:sp>
        <p:nvSpPr>
          <p:cNvPr id="475" name="TextBox 474">
            <a:extLst>
              <a:ext uri="{FF2B5EF4-FFF2-40B4-BE49-F238E27FC236}">
                <a16:creationId xmlns:a16="http://schemas.microsoft.com/office/drawing/2014/main" id="{FC2EF388-1E4A-4E0E-9F14-830F6AB41478}"/>
              </a:ext>
            </a:extLst>
          </p:cNvPr>
          <p:cNvSpPr txBox="1"/>
          <p:nvPr/>
        </p:nvSpPr>
        <p:spPr>
          <a:xfrm>
            <a:off x="369869" y="2743198"/>
            <a:ext cx="4114800" cy="3657600"/>
          </a:xfrm>
          <a:prstGeom prst="rect">
            <a:avLst/>
          </a:prstGeom>
          <a:solidFill>
            <a:srgbClr val="00B0F0"/>
          </a:solid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By rotating duties, workers will:</a:t>
            </a:r>
          </a:p>
          <a:p>
            <a:pPr marL="4572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Be </a:t>
            </a:r>
            <a:r>
              <a:rPr lang="en-US" sz="2600" dirty="0">
                <a:solidFill>
                  <a:srgbClr val="000000"/>
                </a:solidFill>
                <a:latin typeface="Calibri"/>
              </a:rPr>
              <a:t>challenged</a:t>
            </a:r>
            <a:r>
              <a:rPr kumimoji="0" lang="en-US" sz="2600" b="0" i="0" u="none" strike="noStrike" kern="1200" cap="none" spc="0" normalizeH="0" baseline="0" noProof="0" dirty="0">
                <a:ln>
                  <a:noFill/>
                </a:ln>
                <a:solidFill>
                  <a:srgbClr val="000000"/>
                </a:solidFill>
                <a:effectLst/>
                <a:uLnTx/>
                <a:uFillTx/>
                <a:latin typeface="Calibri"/>
                <a:ea typeface="+mn-ea"/>
                <a:cs typeface="+mn-cs"/>
              </a:rPr>
              <a:t> by new tasks daily </a:t>
            </a:r>
          </a:p>
          <a:p>
            <a:pPr marL="4572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Get a break from strenuous job duties </a:t>
            </a:r>
          </a:p>
          <a:p>
            <a:pPr marL="4572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Gain experience and skills in new areas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p:bldP spid="47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40000"/>
              <a:lumOff val="60000"/>
            </a:schemeClr>
          </a:solidFill>
        </p:spPr>
        <p:txBody>
          <a:bodyPr>
            <a:noAutofit/>
          </a:bodyPr>
          <a:lstStyle/>
          <a:p>
            <a:r>
              <a:rPr lang="en-US" dirty="0"/>
              <a:t>	Analyze Effectiveness </a:t>
            </a:r>
          </a:p>
        </p:txBody>
      </p:sp>
      <p:sp useBgFill="1">
        <p:nvSpPr>
          <p:cNvPr id="3" name="Content Placeholder 2"/>
          <p:cNvSpPr>
            <a:spLocks noGrp="1"/>
          </p:cNvSpPr>
          <p:nvPr>
            <p:ph idx="1"/>
          </p:nvPr>
        </p:nvSpPr>
        <p:spPr>
          <a:xfrm>
            <a:off x="457200" y="1333500"/>
            <a:ext cx="8305800" cy="1371600"/>
          </a:xfrm>
        </p:spPr>
        <p:txBody>
          <a:bodyPr>
            <a:noAutofit/>
          </a:bodyPr>
          <a:lstStyle/>
          <a:p>
            <a:pPr>
              <a:spcBef>
                <a:spcPts val="0"/>
              </a:spcBef>
              <a:spcAft>
                <a:spcPts val="600"/>
              </a:spcAft>
            </a:pPr>
            <a:r>
              <a:rPr lang="en-US" sz="2800" dirty="0"/>
              <a:t>After creating the schedule, step back and analyze the operation. To achieve an effective schedule, follow these best practices:</a:t>
            </a:r>
          </a:p>
          <a:p>
            <a:endParaRPr lang="en-US" sz="2600" dirty="0"/>
          </a:p>
        </p:txBody>
      </p:sp>
      <p:sp>
        <p:nvSpPr>
          <p:cNvPr id="5" name="TextBox 4">
            <a:extLst>
              <a:ext uri="{FF2B5EF4-FFF2-40B4-BE49-F238E27FC236}">
                <a16:creationId xmlns:a16="http://schemas.microsoft.com/office/drawing/2014/main" id="{DB4E4BDE-43B7-44E4-919E-03380AAE6BEC}"/>
              </a:ext>
            </a:extLst>
          </p:cNvPr>
          <p:cNvSpPr txBox="1"/>
          <p:nvPr/>
        </p:nvSpPr>
        <p:spPr>
          <a:xfrm>
            <a:off x="457200" y="2667000"/>
            <a:ext cx="8077200" cy="3554819"/>
          </a:xfrm>
          <a:prstGeom prst="rect">
            <a:avLst/>
          </a:prstGeom>
          <a:noFill/>
        </p:spPr>
        <p:txBody>
          <a:bodyPr wrap="square">
            <a:spAutoFit/>
          </a:bodyPr>
          <a:lstStyle/>
          <a:p>
            <a:pPr marL="914400" indent="-457200">
              <a:spcAft>
                <a:spcPts val="600"/>
              </a:spcAft>
              <a:buFont typeface="Wingdings" panose="05000000000000000000" pitchFamily="2" charset="2"/>
              <a:buChar char="Ø"/>
            </a:pPr>
            <a:r>
              <a:rPr lang="en-US" sz="2600" dirty="0">
                <a:solidFill>
                  <a:srgbClr val="000000"/>
                </a:solidFill>
                <a:latin typeface="+mn-lt"/>
              </a:rPr>
              <a:t>Make sure schedules are fair and equitable</a:t>
            </a:r>
          </a:p>
          <a:p>
            <a:pPr marL="914400" indent="-457200">
              <a:spcAft>
                <a:spcPts val="600"/>
              </a:spcAft>
              <a:buFont typeface="Wingdings" panose="05000000000000000000" pitchFamily="2" charset="2"/>
              <a:buChar char="Ø"/>
            </a:pPr>
            <a:r>
              <a:rPr lang="en-US" sz="2600" dirty="0">
                <a:solidFill>
                  <a:srgbClr val="000000"/>
                </a:solidFill>
                <a:latin typeface="+mn-lt"/>
              </a:rPr>
              <a:t>Observe what is and what is not working in the cafeteria, make changes as necessary</a:t>
            </a:r>
          </a:p>
          <a:p>
            <a:pPr marL="914400" indent="-457200">
              <a:spcAft>
                <a:spcPts val="600"/>
              </a:spcAft>
              <a:buFont typeface="Wingdings" panose="05000000000000000000" pitchFamily="2" charset="2"/>
              <a:buChar char="Ø"/>
            </a:pPr>
            <a:r>
              <a:rPr lang="en-US" sz="2600" dirty="0">
                <a:solidFill>
                  <a:srgbClr val="000000"/>
                </a:solidFill>
                <a:latin typeface="+mn-lt"/>
              </a:rPr>
              <a:t>Review your employee’s schedules regularly </a:t>
            </a:r>
          </a:p>
          <a:p>
            <a:pPr marL="1371600" lvl="1" indent="-457200">
              <a:spcAft>
                <a:spcPts val="600"/>
              </a:spcAft>
              <a:buFont typeface="Wingdings" panose="05000000000000000000" pitchFamily="2" charset="2"/>
              <a:buChar char="§"/>
            </a:pPr>
            <a:r>
              <a:rPr lang="en-US" sz="2400" dirty="0">
                <a:solidFill>
                  <a:srgbClr val="000000"/>
                </a:solidFill>
                <a:latin typeface="+mn-lt"/>
              </a:rPr>
              <a:t>Minimum three times a year  </a:t>
            </a:r>
          </a:p>
          <a:p>
            <a:pPr marL="1371600" lvl="1" indent="-457200">
              <a:spcAft>
                <a:spcPts val="600"/>
              </a:spcAft>
              <a:buFont typeface="Wingdings" panose="05000000000000000000" pitchFamily="2" charset="2"/>
              <a:buChar char="§"/>
            </a:pPr>
            <a:r>
              <a:rPr lang="en-US" sz="2400" dirty="0">
                <a:solidFill>
                  <a:srgbClr val="000000"/>
                </a:solidFill>
                <a:latin typeface="+mn-lt"/>
              </a:rPr>
              <a:t>When changes to the operations occur; new menu items, added program, new staff, etc.</a:t>
            </a:r>
          </a:p>
          <a:p>
            <a:pPr marL="914400" indent="-457200">
              <a:spcAft>
                <a:spcPts val="600"/>
              </a:spcAft>
              <a:buFont typeface="Wingdings" panose="05000000000000000000" pitchFamily="2" charset="2"/>
              <a:buChar char="Ø"/>
            </a:pPr>
            <a:r>
              <a:rPr lang="en-US" sz="2400" dirty="0">
                <a:solidFill>
                  <a:srgbClr val="000000"/>
                </a:solidFill>
                <a:latin typeface="+mn-lt"/>
              </a:rPr>
              <a:t>Collaborate with each staff member to obtain feed back </a:t>
            </a:r>
          </a:p>
        </p:txBody>
      </p:sp>
    </p:spTree>
    <p:extLst>
      <p:ext uri="{BB962C8B-B14F-4D97-AF65-F5344CB8AC3E}">
        <p14:creationId xmlns:p14="http://schemas.microsoft.com/office/powerpoint/2010/main" val="334626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t>	Schedules are Subject to Change</a:t>
            </a:r>
          </a:p>
        </p:txBody>
      </p:sp>
      <p:sp>
        <p:nvSpPr>
          <p:cNvPr id="3" name="Content Placeholder 2"/>
          <p:cNvSpPr>
            <a:spLocks noGrp="1"/>
          </p:cNvSpPr>
          <p:nvPr>
            <p:ph idx="1"/>
          </p:nvPr>
        </p:nvSpPr>
        <p:spPr>
          <a:xfrm>
            <a:off x="533400" y="1676400"/>
            <a:ext cx="8077200" cy="1143000"/>
          </a:xfrm>
        </p:spPr>
        <p:txBody>
          <a:bodyPr>
            <a:noAutofit/>
          </a:bodyPr>
          <a:lstStyle/>
          <a:p>
            <a:pPr algn="ctr"/>
            <a:r>
              <a:rPr lang="en-US" sz="2800" dirty="0"/>
              <a:t>Although schedules are consistent, they are always subject to change depending on business needs. </a:t>
            </a:r>
          </a:p>
          <a:p>
            <a:endParaRPr lang="en-US" sz="1800" dirty="0"/>
          </a:p>
        </p:txBody>
      </p:sp>
      <p:pic>
        <p:nvPicPr>
          <p:cNvPr id="58370" name="Picture 2" descr="Phineas And Ferb Days Going By GIF - PhineasAndFerb DaysGoingBy Calendar -  Discover &amp; Share GIFs">
            <a:extLst>
              <a:ext uri="{FF2B5EF4-FFF2-40B4-BE49-F238E27FC236}">
                <a16:creationId xmlns:a16="http://schemas.microsoft.com/office/drawing/2014/main" id="{38010E69-CA19-4D3D-B534-282FDB8E51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2743200"/>
            <a:ext cx="4743450"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698112-7380-45E2-A460-860A3946D08C}"/>
              </a:ext>
            </a:extLst>
          </p:cNvPr>
          <p:cNvSpPr txBox="1"/>
          <p:nvPr/>
        </p:nvSpPr>
        <p:spPr>
          <a:xfrm>
            <a:off x="533400" y="5334000"/>
            <a:ext cx="8077200" cy="954107"/>
          </a:xfrm>
          <a:prstGeom prst="rect">
            <a:avLst/>
          </a:prstGeom>
          <a:noFill/>
        </p:spPr>
        <p:txBody>
          <a:bodyPr wrap="square" rtlCol="0">
            <a:spAutoFit/>
          </a:bodyPr>
          <a:lstStyle/>
          <a:p>
            <a:pPr algn="ctr"/>
            <a:r>
              <a:rPr lang="en-US" sz="2800" dirty="0">
                <a:solidFill>
                  <a:srgbClr val="002060"/>
                </a:solidFill>
                <a:latin typeface="+mn-lt"/>
              </a:rPr>
              <a:t>This statement is to be written on every work schedule.</a:t>
            </a:r>
          </a:p>
        </p:txBody>
      </p:sp>
    </p:spTree>
    <p:extLst>
      <p:ext uri="{BB962C8B-B14F-4D97-AF65-F5344CB8AC3E}">
        <p14:creationId xmlns:p14="http://schemas.microsoft.com/office/powerpoint/2010/main" val="412959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br>
              <a:rPr lang="en-US" dirty="0"/>
            </a:br>
            <a:r>
              <a:rPr lang="en-US" dirty="0"/>
              <a:t>“Plan your work for today and everyday. Then work your plan.”</a:t>
            </a:r>
            <a:br>
              <a:rPr lang="en-US" dirty="0"/>
            </a:br>
            <a:endParaRPr lang="en-US" dirty="0"/>
          </a:p>
        </p:txBody>
      </p:sp>
    </p:spTree>
    <p:extLst>
      <p:ext uri="{BB962C8B-B14F-4D97-AF65-F5344CB8AC3E}">
        <p14:creationId xmlns:p14="http://schemas.microsoft.com/office/powerpoint/2010/main" val="268621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t>	Overview </a:t>
            </a:r>
          </a:p>
        </p:txBody>
      </p:sp>
      <p:sp>
        <p:nvSpPr>
          <p:cNvPr id="3" name="Content Placeholder 2"/>
          <p:cNvSpPr>
            <a:spLocks noGrp="1"/>
          </p:cNvSpPr>
          <p:nvPr>
            <p:ph idx="1"/>
          </p:nvPr>
        </p:nvSpPr>
        <p:spPr>
          <a:xfrm>
            <a:off x="457200" y="1600200"/>
            <a:ext cx="7848600" cy="3657600"/>
          </a:xfrm>
        </p:spPr>
        <p:txBody>
          <a:bodyPr>
            <a:noAutofit/>
          </a:bodyPr>
          <a:lstStyle/>
          <a:p>
            <a:pPr>
              <a:spcBef>
                <a:spcPts val="0"/>
              </a:spcBef>
              <a:spcAft>
                <a:spcPts val="600"/>
              </a:spcAft>
            </a:pPr>
            <a:r>
              <a:rPr lang="en-US" sz="2800" dirty="0"/>
              <a:t>When designating tasks, define the task to ensure proper completion.</a:t>
            </a:r>
          </a:p>
          <a:p>
            <a:pPr marL="914400" indent="-457200">
              <a:spcBef>
                <a:spcPts val="0"/>
              </a:spcBef>
              <a:spcAft>
                <a:spcPts val="600"/>
              </a:spcAft>
              <a:buFont typeface="Wingdings" panose="05000000000000000000" pitchFamily="2" charset="2"/>
              <a:buChar char="Ø"/>
            </a:pPr>
            <a:r>
              <a:rPr lang="en-US" sz="2800" dirty="0"/>
              <a:t>Collecting data to complete staff assignments</a:t>
            </a:r>
          </a:p>
          <a:p>
            <a:pPr marL="914400" indent="-457200">
              <a:spcBef>
                <a:spcPts val="0"/>
              </a:spcBef>
              <a:spcAft>
                <a:spcPts val="600"/>
              </a:spcAft>
              <a:buFont typeface="Wingdings" panose="05000000000000000000" pitchFamily="2" charset="2"/>
              <a:buChar char="Ø"/>
            </a:pPr>
            <a:r>
              <a:rPr lang="en-US" sz="2800" dirty="0"/>
              <a:t>Establish clear expectations</a:t>
            </a:r>
          </a:p>
          <a:p>
            <a:pPr marL="914400" indent="-457200">
              <a:spcBef>
                <a:spcPts val="0"/>
              </a:spcBef>
              <a:spcAft>
                <a:spcPts val="600"/>
              </a:spcAft>
              <a:buFont typeface="Wingdings" panose="05000000000000000000" pitchFamily="2" charset="2"/>
              <a:buChar char="Ø"/>
            </a:pPr>
            <a:r>
              <a:rPr lang="en-US" sz="2800" dirty="0"/>
              <a:t>Set attainable time frames </a:t>
            </a:r>
          </a:p>
          <a:p>
            <a:pPr marL="914400" indent="-457200">
              <a:spcBef>
                <a:spcPts val="0"/>
              </a:spcBef>
              <a:spcAft>
                <a:spcPts val="600"/>
              </a:spcAft>
              <a:buFont typeface="Wingdings" panose="05000000000000000000" pitchFamily="2" charset="2"/>
              <a:buChar char="Ø"/>
            </a:pPr>
            <a:r>
              <a:rPr lang="en-US" sz="2800" dirty="0"/>
              <a:t>Use</a:t>
            </a:r>
            <a:r>
              <a:rPr lang="en-US" sz="2800" i="1" dirty="0"/>
              <a:t> Cafeteria Work Assignment Schedule </a:t>
            </a:r>
            <a:r>
              <a:rPr lang="en-US" sz="2800" dirty="0"/>
              <a:t>form</a:t>
            </a:r>
          </a:p>
          <a:p>
            <a:pPr marL="914400" indent="-457200">
              <a:spcBef>
                <a:spcPts val="0"/>
              </a:spcBef>
              <a:spcAft>
                <a:spcPts val="600"/>
              </a:spcAft>
              <a:buFont typeface="Wingdings" panose="05000000000000000000" pitchFamily="2" charset="2"/>
              <a:buChar char="Ø"/>
            </a:pPr>
            <a:r>
              <a:rPr lang="en-US" sz="2800" dirty="0"/>
              <a:t>Annually update </a:t>
            </a:r>
            <a:r>
              <a:rPr lang="en-US" sz="2800" i="1" dirty="0"/>
              <a:t>Individual Work Schedule </a:t>
            </a:r>
          </a:p>
          <a:p>
            <a:pPr marL="914400" indent="-457200">
              <a:spcBef>
                <a:spcPts val="0"/>
              </a:spcBef>
              <a:spcAft>
                <a:spcPts val="600"/>
              </a:spcAft>
              <a:buFont typeface="Wingdings" panose="05000000000000000000" pitchFamily="2" charset="2"/>
              <a:buChar char="Ø"/>
            </a:pPr>
            <a:r>
              <a:rPr lang="en-US" sz="2800" dirty="0"/>
              <a:t>Evaluate the effectiveness of schedule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t>	Before You Begin </a:t>
            </a:r>
          </a:p>
        </p:txBody>
      </p:sp>
      <p:sp>
        <p:nvSpPr>
          <p:cNvPr id="3" name="Content Placeholder 2"/>
          <p:cNvSpPr>
            <a:spLocks noGrp="1"/>
          </p:cNvSpPr>
          <p:nvPr>
            <p:ph idx="1"/>
          </p:nvPr>
        </p:nvSpPr>
        <p:spPr>
          <a:xfrm>
            <a:off x="457200" y="1183540"/>
            <a:ext cx="8382000" cy="5562600"/>
          </a:xfrm>
        </p:spPr>
        <p:txBody>
          <a:bodyPr>
            <a:noAutofit/>
          </a:bodyPr>
          <a:lstStyle/>
          <a:p>
            <a:pPr marL="0" lvl="1" indent="0">
              <a:spcBef>
                <a:spcPts val="0"/>
              </a:spcBef>
              <a:spcAft>
                <a:spcPts val="600"/>
              </a:spcAft>
              <a:buNone/>
            </a:pPr>
            <a:r>
              <a:rPr lang="en-US" sz="2800" dirty="0"/>
              <a:t>Before schedules are created, an understanding of the business and flow of the kitchen is needed. Analyze the following information:</a:t>
            </a:r>
          </a:p>
          <a:p>
            <a:pPr marL="1714500" lvl="3" indent="-457200">
              <a:spcBef>
                <a:spcPts val="0"/>
              </a:spcBef>
              <a:spcAft>
                <a:spcPts val="600"/>
              </a:spcAft>
              <a:buFont typeface="Wingdings" panose="05000000000000000000" pitchFamily="2" charset="2"/>
              <a:buChar char="§"/>
            </a:pPr>
            <a:endParaRPr lang="en-US" sz="2200" dirty="0"/>
          </a:p>
          <a:p>
            <a:pPr marL="914400" lvl="1" indent="-457200">
              <a:spcBef>
                <a:spcPts val="0"/>
              </a:spcBef>
              <a:spcAft>
                <a:spcPts val="600"/>
              </a:spcAft>
              <a:buFont typeface="Wingdings" panose="05000000000000000000" pitchFamily="2" charset="2"/>
              <a:buChar char="§"/>
            </a:pPr>
            <a:endParaRPr lang="en-US" sz="2600" dirty="0"/>
          </a:p>
        </p:txBody>
      </p:sp>
      <p:pic>
        <p:nvPicPr>
          <p:cNvPr id="4" name="Picture 3">
            <a:extLst>
              <a:ext uri="{FF2B5EF4-FFF2-40B4-BE49-F238E27FC236}">
                <a16:creationId xmlns:a16="http://schemas.microsoft.com/office/drawing/2014/main" id="{F93EA514-BAC8-420A-B75C-3F35DE712F45}"/>
              </a:ext>
            </a:extLst>
          </p:cNvPr>
          <p:cNvPicPr>
            <a:picLocks noChangeAspect="1"/>
          </p:cNvPicPr>
          <p:nvPr/>
        </p:nvPicPr>
        <p:blipFill>
          <a:blip r:embed="rId3"/>
          <a:stretch>
            <a:fillRect/>
          </a:stretch>
        </p:blipFill>
        <p:spPr>
          <a:xfrm>
            <a:off x="-2286000" y="8077200"/>
            <a:ext cx="6163590" cy="1176630"/>
          </a:xfrm>
          <a:prstGeom prst="rect">
            <a:avLst/>
          </a:prstGeom>
        </p:spPr>
      </p:pic>
      <p:pic>
        <p:nvPicPr>
          <p:cNvPr id="6" name="Picture 5">
            <a:extLst>
              <a:ext uri="{FF2B5EF4-FFF2-40B4-BE49-F238E27FC236}">
                <a16:creationId xmlns:a16="http://schemas.microsoft.com/office/drawing/2014/main" id="{BB3F8EFE-0D02-4D71-8253-CBAC6A3CC59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8702" t="15421" b="16464"/>
          <a:stretch/>
        </p:blipFill>
        <p:spPr>
          <a:xfrm>
            <a:off x="686026" y="3559669"/>
            <a:ext cx="1177043" cy="1063786"/>
          </a:xfrm>
          <a:prstGeom prst="rect">
            <a:avLst/>
          </a:prstGeom>
        </p:spPr>
      </p:pic>
      <p:pic>
        <p:nvPicPr>
          <p:cNvPr id="7" name="Picture 6">
            <a:extLst>
              <a:ext uri="{FF2B5EF4-FFF2-40B4-BE49-F238E27FC236}">
                <a16:creationId xmlns:a16="http://schemas.microsoft.com/office/drawing/2014/main" id="{8749F934-62BB-42EC-A6A2-31760229F65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150" b="84979" l="8796" r="89815">
                        <a14:foregroundMark x1="50926" y1="9442" x2="53704" y2="8155"/>
                        <a14:foregroundMark x1="44907" y1="8155" x2="51389" y2="5579"/>
                        <a14:foregroundMark x1="43519" y1="78112" x2="45833" y2="81116"/>
                        <a14:foregroundMark x1="44444" y1="84979" x2="47222" y2="79828"/>
                      </a14:backgroundRemoval>
                    </a14:imgEffect>
                  </a14:imgLayer>
                </a14:imgProps>
              </a:ext>
            </a:extLst>
          </a:blip>
          <a:srcRect b="8798"/>
          <a:stretch/>
        </p:blipFill>
        <p:spPr>
          <a:xfrm>
            <a:off x="588803" y="2660589"/>
            <a:ext cx="913887" cy="899079"/>
          </a:xfrm>
          <a:prstGeom prst="rect">
            <a:avLst/>
          </a:prstGeom>
        </p:spPr>
      </p:pic>
      <p:pic>
        <p:nvPicPr>
          <p:cNvPr id="8" name="Picture 7">
            <a:extLst>
              <a:ext uri="{FF2B5EF4-FFF2-40B4-BE49-F238E27FC236}">
                <a16:creationId xmlns:a16="http://schemas.microsoft.com/office/drawing/2014/main" id="{01FCF8FD-1E95-46D5-8817-759AAAD277A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882" b="89706" l="9804" r="89760">
                        <a14:foregroundMark x1="30367" y1="9423" x2="33115" y2="8660"/>
                        <a14:foregroundMark x1="32244" y1="8170" x2="30937" y2="5882"/>
                        <a14:backgroundMark x1="32680" y1="10458" x2="28540" y2="15033"/>
                        <a14:backgroundMark x1="38562" y1="13725" x2="35076" y2="15850"/>
                        <a14:backgroundMark x1="41394" y1="16993" x2="39216" y2="17810"/>
                        <a14:backgroundMark x1="27887" y1="9641" x2="26580" y2="11111"/>
                      </a14:backgroundRemoval>
                    </a14:imgEffect>
                  </a14:imgLayer>
                </a14:imgProps>
              </a:ext>
            </a:extLst>
          </a:blip>
          <a:stretch>
            <a:fillRect/>
          </a:stretch>
        </p:blipFill>
        <p:spPr>
          <a:xfrm>
            <a:off x="1179313" y="4574425"/>
            <a:ext cx="912581" cy="1216775"/>
          </a:xfrm>
          <a:prstGeom prst="rect">
            <a:avLst/>
          </a:prstGeom>
        </p:spPr>
      </p:pic>
      <p:pic>
        <p:nvPicPr>
          <p:cNvPr id="10" name="Picture 9">
            <a:extLst>
              <a:ext uri="{FF2B5EF4-FFF2-40B4-BE49-F238E27FC236}">
                <a16:creationId xmlns:a16="http://schemas.microsoft.com/office/drawing/2014/main" id="{A29FE7E9-7573-4020-8D0C-8C854688FA78}"/>
              </a:ext>
            </a:extLst>
          </p:cNvPr>
          <p:cNvPicPr>
            <a:picLocks noChangeAspect="1"/>
          </p:cNvPicPr>
          <p:nvPr/>
        </p:nvPicPr>
        <p:blipFill>
          <a:blip r:embed="rId10"/>
          <a:stretch>
            <a:fillRect/>
          </a:stretch>
        </p:blipFill>
        <p:spPr>
          <a:xfrm>
            <a:off x="1871750" y="5785370"/>
            <a:ext cx="609600" cy="1010529"/>
          </a:xfrm>
          <a:prstGeom prst="rect">
            <a:avLst/>
          </a:prstGeom>
        </p:spPr>
      </p:pic>
      <p:sp>
        <p:nvSpPr>
          <p:cNvPr id="12" name="TextBox 11">
            <a:extLst>
              <a:ext uri="{FF2B5EF4-FFF2-40B4-BE49-F238E27FC236}">
                <a16:creationId xmlns:a16="http://schemas.microsoft.com/office/drawing/2014/main" id="{01C28003-6B82-4F34-B852-611CC4B2FCF9}"/>
              </a:ext>
            </a:extLst>
          </p:cNvPr>
          <p:cNvSpPr txBox="1"/>
          <p:nvPr/>
        </p:nvSpPr>
        <p:spPr>
          <a:xfrm>
            <a:off x="1790187" y="3684735"/>
            <a:ext cx="6667786" cy="938719"/>
          </a:xfrm>
          <a:prstGeom prst="rect">
            <a:avLst/>
          </a:prstGeom>
          <a:solidFill>
            <a:srgbClr val="00B0F0"/>
          </a:solidFill>
        </p:spPr>
        <p:txBody>
          <a:bodyPr wrap="square">
            <a:spAutoFit/>
          </a:bodyPr>
          <a:lstStyle/>
          <a:p>
            <a:pPr marR="0" lvl="1" indent="-45720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600" dirty="0">
                <a:solidFill>
                  <a:srgbClr val="000000"/>
                </a:solidFill>
                <a:latin typeface="Calibri"/>
              </a:rPr>
              <a:t>Be</a:t>
            </a:r>
            <a:r>
              <a:rPr kumimoji="0" lang="en-US" sz="2600" b="0" i="0" u="none" strike="noStrike" kern="1200" cap="none" spc="0" normalizeH="0" baseline="0" noProof="0" dirty="0" err="1">
                <a:ln>
                  <a:noFill/>
                </a:ln>
                <a:solidFill>
                  <a:srgbClr val="000000"/>
                </a:solidFill>
                <a:effectLst/>
                <a:uLnTx/>
                <a:uFillTx/>
                <a:latin typeface="Calibri"/>
                <a:ea typeface="+mn-ea"/>
                <a:cs typeface="+mn-cs"/>
              </a:rPr>
              <a:t>ll</a:t>
            </a:r>
            <a:r>
              <a:rPr kumimoji="0" lang="en-US" sz="2600" b="0" i="0" u="none" strike="noStrike" kern="1200" cap="none" spc="0" normalizeH="0" baseline="0" noProof="0" dirty="0">
                <a:ln>
                  <a:noFill/>
                </a:ln>
                <a:solidFill>
                  <a:srgbClr val="000000"/>
                </a:solidFill>
                <a:effectLst/>
                <a:uLnTx/>
                <a:uFillTx/>
                <a:latin typeface="Calibri"/>
                <a:ea typeface="+mn-ea"/>
                <a:cs typeface="+mn-cs"/>
              </a:rPr>
              <a:t> schedule </a:t>
            </a:r>
            <a:endParaRPr lang="en-US" sz="2600" dirty="0">
              <a:solidFill>
                <a:srgbClr val="000000"/>
              </a:solidFill>
              <a:latin typeface="Calibri"/>
            </a:endParaRPr>
          </a:p>
          <a:p>
            <a:pPr marR="0" lvl="1"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Know the kitchens peaks and flows </a:t>
            </a:r>
          </a:p>
        </p:txBody>
      </p:sp>
      <p:sp>
        <p:nvSpPr>
          <p:cNvPr id="14" name="TextBox 13">
            <a:extLst>
              <a:ext uri="{FF2B5EF4-FFF2-40B4-BE49-F238E27FC236}">
                <a16:creationId xmlns:a16="http://schemas.microsoft.com/office/drawing/2014/main" id="{780C8D51-4DBD-43F3-A32D-68498137E2B0}"/>
              </a:ext>
            </a:extLst>
          </p:cNvPr>
          <p:cNvSpPr txBox="1"/>
          <p:nvPr/>
        </p:nvSpPr>
        <p:spPr>
          <a:xfrm>
            <a:off x="1502690" y="2642973"/>
            <a:ext cx="6955282" cy="938719"/>
          </a:xfrm>
          <a:prstGeom prst="rect">
            <a:avLst/>
          </a:prstGeom>
          <a:solidFill>
            <a:schemeClr val="bg2">
              <a:lumMod val="75000"/>
            </a:schemeClr>
          </a:solidFill>
        </p:spPr>
        <p:txBody>
          <a:bodyPr wrap="square">
            <a:spAutoFit/>
          </a:bodyPr>
          <a:lstStyle/>
          <a:p>
            <a:pPr marL="0" marR="0" lvl="1"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Average Daily Participation (ADP)</a:t>
            </a:r>
          </a:p>
          <a:p>
            <a:pPr marL="0" lvl="4" indent="-342900" defTabSz="457200" fontAlgn="auto">
              <a:spcBef>
                <a:spcPts val="0"/>
              </a:spcBef>
              <a:spcAft>
                <a:spcPts val="600"/>
              </a:spcAft>
              <a:buFont typeface="Wingdings" panose="05000000000000000000" pitchFamily="2" charset="2"/>
              <a:buChar char="§"/>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Determine participation for specific days or meals </a:t>
            </a:r>
            <a:r>
              <a:rPr kumimoji="0" lang="en-US" sz="2200" b="0" i="0" u="none" strike="noStrike" kern="1200" cap="none" spc="0" normalizeH="0" baseline="0" noProof="0" dirty="0">
                <a:ln>
                  <a:noFill/>
                </a:ln>
                <a:solidFill>
                  <a:srgbClr val="000000"/>
                </a:solidFill>
                <a:effectLst/>
                <a:uLnTx/>
                <a:uFillTx/>
                <a:latin typeface="Calibri"/>
                <a:ea typeface="+mn-ea"/>
                <a:cs typeface="+mn-cs"/>
              </a:rPr>
              <a:t> </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2F8A6E70-198E-4F3B-B6B9-9AC06609840B}"/>
              </a:ext>
            </a:extLst>
          </p:cNvPr>
          <p:cNvSpPr txBox="1"/>
          <p:nvPr/>
        </p:nvSpPr>
        <p:spPr>
          <a:xfrm>
            <a:off x="2176549" y="4726497"/>
            <a:ext cx="6281423" cy="938719"/>
          </a:xfrm>
          <a:prstGeom prst="rect">
            <a:avLst/>
          </a:prstGeom>
          <a:solidFill>
            <a:srgbClr val="92D050"/>
          </a:solidFill>
        </p:spPr>
        <p:txBody>
          <a:bodyPr wrap="square">
            <a:spAutoFit/>
          </a:bodyPr>
          <a:lstStyle/>
          <a:p>
            <a:pPr marR="0" lvl="1" indent="-45720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Current staffing</a:t>
            </a:r>
          </a:p>
          <a:p>
            <a:pPr marL="457200" marR="0" lvl="3"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400" dirty="0">
                <a:solidFill>
                  <a:srgbClr val="000000"/>
                </a:solidFill>
                <a:latin typeface="Calibri"/>
              </a:rPr>
              <a:t>Evaluate s</a:t>
            </a:r>
            <a:r>
              <a:rPr kumimoji="0" lang="en-US" sz="2400" b="0" i="0" u="none" strike="noStrike" kern="1200" cap="none" spc="0" normalizeH="0" baseline="0" noProof="0" dirty="0" err="1">
                <a:ln>
                  <a:noFill/>
                </a:ln>
                <a:solidFill>
                  <a:srgbClr val="000000"/>
                </a:solidFill>
                <a:effectLst/>
                <a:uLnTx/>
                <a:uFillTx/>
                <a:latin typeface="Calibri"/>
                <a:ea typeface="+mn-ea"/>
                <a:cs typeface="+mn-cs"/>
              </a:rPr>
              <a:t>taff</a:t>
            </a:r>
            <a:r>
              <a:rPr kumimoji="0" lang="en-US" sz="2400" b="0" i="0" u="none" strike="noStrike" kern="1200" cap="none" spc="0" normalizeH="0" baseline="0" noProof="0" dirty="0">
                <a:ln>
                  <a:noFill/>
                </a:ln>
                <a:solidFill>
                  <a:srgbClr val="000000"/>
                </a:solidFill>
                <a:effectLst/>
                <a:uLnTx/>
                <a:uFillTx/>
                <a:latin typeface="Calibri"/>
                <a:ea typeface="+mn-ea"/>
                <a:cs typeface="+mn-cs"/>
              </a:rPr>
              <a:t> assigned hours  </a:t>
            </a:r>
          </a:p>
        </p:txBody>
      </p:sp>
      <p:sp>
        <p:nvSpPr>
          <p:cNvPr id="18" name="TextBox 17">
            <a:extLst>
              <a:ext uri="{FF2B5EF4-FFF2-40B4-BE49-F238E27FC236}">
                <a16:creationId xmlns:a16="http://schemas.microsoft.com/office/drawing/2014/main" id="{DC77C36D-DEFE-46A9-953D-024687CE97EC}"/>
              </a:ext>
            </a:extLst>
          </p:cNvPr>
          <p:cNvSpPr txBox="1"/>
          <p:nvPr/>
        </p:nvSpPr>
        <p:spPr>
          <a:xfrm>
            <a:off x="2786150" y="5768258"/>
            <a:ext cx="5725443" cy="938719"/>
          </a:xfrm>
          <a:prstGeom prst="rect">
            <a:avLst/>
          </a:prstGeom>
          <a:solidFill>
            <a:srgbClr val="E739E7"/>
          </a:solidFill>
        </p:spPr>
        <p:txBody>
          <a:bodyPr wrap="square">
            <a:spAutoFit/>
          </a:bodyPr>
          <a:lstStyle/>
          <a:p>
            <a:pPr marL="457200" marR="0" lvl="3" indent="-457200" algn="l" defTabSz="457200" rtl="0" eaLnBrk="1" fontAlgn="auto" latinLnBrk="0" hangingPunct="1">
              <a:lnSpc>
                <a:spcPct val="100000"/>
              </a:lnSpc>
              <a:spcBef>
                <a:spcPts val="0"/>
              </a:spcBef>
              <a:spcAft>
                <a:spcPts val="600"/>
              </a:spcAft>
              <a:buClrTx/>
              <a:buSzTx/>
              <a:buFont typeface="Arial"/>
              <a:buNone/>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Cafeteria operation</a:t>
            </a:r>
          </a:p>
          <a:p>
            <a:pPr marL="457200" marR="0" lvl="3"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Identify cafeteria tasks </a:t>
            </a:r>
          </a:p>
        </p:txBody>
      </p:sp>
    </p:spTree>
    <p:extLst>
      <p:ext uri="{BB962C8B-B14F-4D97-AF65-F5344CB8AC3E}">
        <p14:creationId xmlns:p14="http://schemas.microsoft.com/office/powerpoint/2010/main" val="208809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t>	Average Daily Participation (ADP)</a:t>
            </a:r>
          </a:p>
        </p:txBody>
      </p:sp>
      <p:sp>
        <p:nvSpPr>
          <p:cNvPr id="3" name="Content Placeholder 2"/>
          <p:cNvSpPr>
            <a:spLocks noGrp="1"/>
          </p:cNvSpPr>
          <p:nvPr>
            <p:ph idx="1"/>
          </p:nvPr>
        </p:nvSpPr>
        <p:spPr>
          <a:xfrm>
            <a:off x="455064" y="1411307"/>
            <a:ext cx="8382000" cy="3048000"/>
          </a:xfrm>
        </p:spPr>
        <p:txBody>
          <a:bodyPr>
            <a:noAutofit/>
          </a:bodyPr>
          <a:lstStyle/>
          <a:p>
            <a:pPr marL="0" lvl="1" indent="0">
              <a:spcBef>
                <a:spcPts val="0"/>
              </a:spcBef>
              <a:spcAft>
                <a:spcPts val="600"/>
              </a:spcAft>
              <a:buNone/>
            </a:pPr>
            <a:r>
              <a:rPr lang="en-US" sz="2800" dirty="0"/>
              <a:t>Average daily participation is the average number of student reimbursable meals served per meal period.</a:t>
            </a:r>
          </a:p>
          <a:p>
            <a:pPr marL="0" lvl="1" indent="0">
              <a:spcBef>
                <a:spcPts val="0"/>
              </a:spcBef>
              <a:spcAft>
                <a:spcPts val="600"/>
              </a:spcAft>
              <a:buNone/>
            </a:pPr>
            <a:r>
              <a:rPr lang="en-US" sz="2800" dirty="0"/>
              <a:t>Average Daily participation can assist with:</a:t>
            </a:r>
          </a:p>
          <a:p>
            <a:pPr marL="914400" lvl="1" indent="-457200">
              <a:spcBef>
                <a:spcPts val="0"/>
              </a:spcBef>
              <a:spcAft>
                <a:spcPts val="600"/>
              </a:spcAft>
            </a:pPr>
            <a:r>
              <a:rPr lang="en-US" sz="2600" dirty="0"/>
              <a:t>Forecasting staffing levels for</a:t>
            </a:r>
          </a:p>
          <a:p>
            <a:pPr marL="1257300" lvl="2" indent="-457200">
              <a:spcBef>
                <a:spcPts val="0"/>
              </a:spcBef>
              <a:spcAft>
                <a:spcPts val="600"/>
              </a:spcAft>
            </a:pPr>
            <a:r>
              <a:rPr lang="en-US" sz="2400" dirty="0"/>
              <a:t>Breakfast</a:t>
            </a:r>
          </a:p>
          <a:p>
            <a:pPr marL="1257300" lvl="2" indent="-457200">
              <a:spcBef>
                <a:spcPts val="0"/>
              </a:spcBef>
              <a:spcAft>
                <a:spcPts val="600"/>
              </a:spcAft>
            </a:pPr>
            <a:r>
              <a:rPr lang="en-US" sz="2400" dirty="0"/>
              <a:t>Lunch </a:t>
            </a:r>
          </a:p>
          <a:p>
            <a:pPr marL="1257300" lvl="2" indent="-457200">
              <a:spcBef>
                <a:spcPts val="0"/>
              </a:spcBef>
              <a:spcAft>
                <a:spcPts val="600"/>
              </a:spcAft>
            </a:pPr>
            <a:r>
              <a:rPr lang="en-US" sz="2400" dirty="0"/>
              <a:t>Supper</a:t>
            </a:r>
          </a:p>
          <a:p>
            <a:pPr marL="914400" lvl="1" indent="-457200">
              <a:spcBef>
                <a:spcPts val="0"/>
              </a:spcBef>
              <a:spcAft>
                <a:spcPts val="600"/>
              </a:spcAft>
            </a:pPr>
            <a:r>
              <a:rPr lang="en-US" sz="2600" dirty="0"/>
              <a:t>Making informed decisions on labor </a:t>
            </a:r>
          </a:p>
        </p:txBody>
      </p:sp>
      <p:pic>
        <p:nvPicPr>
          <p:cNvPr id="4" name="Picture 3">
            <a:extLst>
              <a:ext uri="{FF2B5EF4-FFF2-40B4-BE49-F238E27FC236}">
                <a16:creationId xmlns:a16="http://schemas.microsoft.com/office/drawing/2014/main" id="{F93EA514-BAC8-420A-B75C-3F35DE712F45}"/>
              </a:ext>
            </a:extLst>
          </p:cNvPr>
          <p:cNvPicPr>
            <a:picLocks noChangeAspect="1"/>
          </p:cNvPicPr>
          <p:nvPr/>
        </p:nvPicPr>
        <p:blipFill>
          <a:blip r:embed="rId3"/>
          <a:stretch>
            <a:fillRect/>
          </a:stretch>
        </p:blipFill>
        <p:spPr>
          <a:xfrm>
            <a:off x="-2286000" y="8077200"/>
            <a:ext cx="6163590" cy="1176630"/>
          </a:xfrm>
          <a:prstGeom prst="rect">
            <a:avLst/>
          </a:prstGeom>
        </p:spPr>
      </p:pic>
      <p:pic>
        <p:nvPicPr>
          <p:cNvPr id="13" name="Picture 12">
            <a:extLst>
              <a:ext uri="{FF2B5EF4-FFF2-40B4-BE49-F238E27FC236}">
                <a16:creationId xmlns:a16="http://schemas.microsoft.com/office/drawing/2014/main" id="{E700C595-D8B2-45A3-8869-D8FAE362643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150" b="84979" l="8796" r="89815">
                        <a14:foregroundMark x1="50926" y1="9442" x2="53704" y2="8155"/>
                        <a14:foregroundMark x1="44907" y1="8155" x2="51389" y2="5579"/>
                        <a14:foregroundMark x1="43519" y1="78112" x2="45833" y2="81116"/>
                        <a14:foregroundMark x1="44444" y1="84979" x2="47222" y2="79828"/>
                      </a14:backgroundRemoval>
                    </a14:imgEffect>
                  </a14:imgLayer>
                </a14:imgProps>
              </a:ext>
            </a:extLst>
          </a:blip>
          <a:srcRect b="8798"/>
          <a:stretch/>
        </p:blipFill>
        <p:spPr>
          <a:xfrm>
            <a:off x="6553200" y="2701262"/>
            <a:ext cx="2773736" cy="2728792"/>
          </a:xfrm>
          <a:prstGeom prst="rect">
            <a:avLst/>
          </a:prstGeom>
        </p:spPr>
      </p:pic>
      <p:sp>
        <p:nvSpPr>
          <p:cNvPr id="2" name="TextBox 1">
            <a:extLst>
              <a:ext uri="{FF2B5EF4-FFF2-40B4-BE49-F238E27FC236}">
                <a16:creationId xmlns:a16="http://schemas.microsoft.com/office/drawing/2014/main" id="{9262F1FE-AA35-4F87-A4FD-0EA380C36774}"/>
              </a:ext>
            </a:extLst>
          </p:cNvPr>
          <p:cNvSpPr txBox="1"/>
          <p:nvPr/>
        </p:nvSpPr>
        <p:spPr>
          <a:xfrm>
            <a:off x="381000" y="5540515"/>
            <a:ext cx="8382000" cy="954107"/>
          </a:xfrm>
          <a:prstGeom prst="rect">
            <a:avLst/>
          </a:prstGeom>
          <a:noFill/>
        </p:spPr>
        <p:txBody>
          <a:bodyPr wrap="square" rtlCol="0">
            <a:spAutoFit/>
          </a:bodyPr>
          <a:lstStyle/>
          <a:p>
            <a:pPr algn="ctr"/>
            <a:r>
              <a:rPr kumimoji="0" lang="en-US" sz="2800" b="0" i="0" u="none" strike="noStrike" kern="1200" cap="none" spc="0" normalizeH="0" baseline="0" noProof="0" dirty="0">
                <a:ln>
                  <a:noFill/>
                </a:ln>
                <a:solidFill>
                  <a:srgbClr val="000000"/>
                </a:solidFill>
                <a:effectLst/>
                <a:uLnTx/>
                <a:uFillTx/>
                <a:latin typeface="Calibri"/>
                <a:ea typeface="+mn-ea"/>
                <a:cs typeface="+mn-cs"/>
              </a:rPr>
              <a:t>Knowing the ADP is essential to operating a successful cafeteria.</a:t>
            </a:r>
            <a:endParaRPr lang="en-US" dirty="0"/>
          </a:p>
        </p:txBody>
      </p:sp>
    </p:spTree>
    <p:extLst>
      <p:ext uri="{BB962C8B-B14F-4D97-AF65-F5344CB8AC3E}">
        <p14:creationId xmlns:p14="http://schemas.microsoft.com/office/powerpoint/2010/main" val="384106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t>	Bell Schedule</a:t>
            </a:r>
          </a:p>
        </p:txBody>
      </p:sp>
      <p:sp>
        <p:nvSpPr>
          <p:cNvPr id="3" name="Content Placeholder 2"/>
          <p:cNvSpPr>
            <a:spLocks noGrp="1"/>
          </p:cNvSpPr>
          <p:nvPr>
            <p:ph idx="1"/>
          </p:nvPr>
        </p:nvSpPr>
        <p:spPr>
          <a:xfrm>
            <a:off x="457200" y="1600200"/>
            <a:ext cx="8229600" cy="1600200"/>
          </a:xfrm>
        </p:spPr>
        <p:txBody>
          <a:bodyPr>
            <a:noAutofit/>
          </a:bodyPr>
          <a:lstStyle/>
          <a:p>
            <a:pPr marL="0" lvl="1" indent="0">
              <a:spcBef>
                <a:spcPts val="0"/>
              </a:spcBef>
              <a:spcAft>
                <a:spcPts val="600"/>
              </a:spcAft>
              <a:buNone/>
            </a:pPr>
            <a:r>
              <a:rPr lang="en-US" sz="2800" dirty="0"/>
              <a:t>Depending on the day, school schedules can vary.  Mealtimes (breakfast, lunch, supper) will vary depending on regular day, assembly day, minimum day, or any other variant.  </a:t>
            </a:r>
          </a:p>
        </p:txBody>
      </p:sp>
      <p:pic>
        <p:nvPicPr>
          <p:cNvPr id="4" name="Picture 3">
            <a:extLst>
              <a:ext uri="{FF2B5EF4-FFF2-40B4-BE49-F238E27FC236}">
                <a16:creationId xmlns:a16="http://schemas.microsoft.com/office/drawing/2014/main" id="{F93EA514-BAC8-420A-B75C-3F35DE712F45}"/>
              </a:ext>
            </a:extLst>
          </p:cNvPr>
          <p:cNvPicPr>
            <a:picLocks noChangeAspect="1"/>
          </p:cNvPicPr>
          <p:nvPr/>
        </p:nvPicPr>
        <p:blipFill>
          <a:blip r:embed="rId3"/>
          <a:stretch>
            <a:fillRect/>
          </a:stretch>
        </p:blipFill>
        <p:spPr>
          <a:xfrm>
            <a:off x="-2286000" y="8077200"/>
            <a:ext cx="6163590" cy="1176630"/>
          </a:xfrm>
          <a:prstGeom prst="rect">
            <a:avLst/>
          </a:prstGeom>
        </p:spPr>
      </p:pic>
      <p:pic>
        <p:nvPicPr>
          <p:cNvPr id="6" name="Picture 5">
            <a:extLst>
              <a:ext uri="{FF2B5EF4-FFF2-40B4-BE49-F238E27FC236}">
                <a16:creationId xmlns:a16="http://schemas.microsoft.com/office/drawing/2014/main" id="{1DA6FACA-A08B-4D26-97E2-B29E721601B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8702" t="15421" b="16464"/>
          <a:stretch/>
        </p:blipFill>
        <p:spPr>
          <a:xfrm>
            <a:off x="990600" y="3640948"/>
            <a:ext cx="2286000" cy="2066037"/>
          </a:xfrm>
          <a:prstGeom prst="rect">
            <a:avLst/>
          </a:prstGeom>
        </p:spPr>
      </p:pic>
      <p:sp>
        <p:nvSpPr>
          <p:cNvPr id="8" name="TextBox 7">
            <a:extLst>
              <a:ext uri="{FF2B5EF4-FFF2-40B4-BE49-F238E27FC236}">
                <a16:creationId xmlns:a16="http://schemas.microsoft.com/office/drawing/2014/main" id="{6C046214-9BE8-41A7-85E6-D6CFBD738CAF}"/>
              </a:ext>
            </a:extLst>
          </p:cNvPr>
          <p:cNvSpPr txBox="1"/>
          <p:nvPr/>
        </p:nvSpPr>
        <p:spPr>
          <a:xfrm>
            <a:off x="3657387" y="3853407"/>
            <a:ext cx="4199610" cy="1384995"/>
          </a:xfrm>
          <a:prstGeom prst="rect">
            <a:avLst/>
          </a:prstGeom>
          <a:noFill/>
        </p:spPr>
        <p:txBody>
          <a:bodyPr wrap="square">
            <a:spAutoFit/>
          </a:bodyPr>
          <a:lstStyle/>
          <a:p>
            <a:pPr marL="0" marR="0" lvl="1"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Knowing the bell schedule is vital to ensure employee coverage.  </a:t>
            </a:r>
            <a:endParaRPr kumimoji="0" lang="en-US" sz="26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4483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t>	Current Staffing </a:t>
            </a:r>
          </a:p>
        </p:txBody>
      </p:sp>
      <p:sp>
        <p:nvSpPr>
          <p:cNvPr id="3" name="Content Placeholder 2"/>
          <p:cNvSpPr>
            <a:spLocks noGrp="1"/>
          </p:cNvSpPr>
          <p:nvPr>
            <p:ph idx="1"/>
          </p:nvPr>
        </p:nvSpPr>
        <p:spPr>
          <a:xfrm>
            <a:off x="457200" y="1600200"/>
            <a:ext cx="8229600" cy="2971800"/>
          </a:xfrm>
        </p:spPr>
        <p:txBody>
          <a:bodyPr>
            <a:noAutofit/>
          </a:bodyPr>
          <a:lstStyle/>
          <a:p>
            <a:pPr marL="0" lvl="1" indent="0">
              <a:spcBef>
                <a:spcPts val="0"/>
              </a:spcBef>
              <a:spcAft>
                <a:spcPts val="600"/>
              </a:spcAft>
              <a:buNone/>
            </a:pPr>
            <a:r>
              <a:rPr lang="en-US" sz="2800" dirty="0"/>
              <a:t>When making schedules evaluate the following to provide the staffing needed for the operation:</a:t>
            </a:r>
          </a:p>
          <a:p>
            <a:pPr marL="914400" lvl="1" indent="-457200">
              <a:spcBef>
                <a:spcPts val="0"/>
              </a:spcBef>
              <a:spcAft>
                <a:spcPts val="600"/>
              </a:spcAft>
            </a:pPr>
            <a:r>
              <a:rPr lang="en-US" sz="2600" dirty="0"/>
              <a:t>Current staffing levels </a:t>
            </a:r>
          </a:p>
          <a:p>
            <a:pPr marL="914400" lvl="1" indent="-457200">
              <a:spcBef>
                <a:spcPts val="0"/>
              </a:spcBef>
              <a:spcAft>
                <a:spcPts val="600"/>
              </a:spcAft>
            </a:pPr>
            <a:r>
              <a:rPr lang="en-US" sz="2600" dirty="0"/>
              <a:t>Staff start and end times</a:t>
            </a:r>
          </a:p>
          <a:p>
            <a:pPr marL="914400" lvl="1" indent="-457200">
              <a:spcBef>
                <a:spcPts val="0"/>
              </a:spcBef>
              <a:spcAft>
                <a:spcPts val="600"/>
              </a:spcAft>
            </a:pPr>
            <a:r>
              <a:rPr lang="en-US" sz="2600" dirty="0"/>
              <a:t>Break times  </a:t>
            </a:r>
          </a:p>
          <a:p>
            <a:pPr marL="914400" lvl="1" indent="-457200">
              <a:spcBef>
                <a:spcPts val="0"/>
              </a:spcBef>
              <a:spcAft>
                <a:spcPts val="600"/>
              </a:spcAft>
            </a:pPr>
            <a:r>
              <a:rPr lang="en-US" sz="2600" dirty="0"/>
              <a:t>Assignment rotation</a:t>
            </a:r>
          </a:p>
          <a:p>
            <a:pPr marL="0" lvl="1" indent="0">
              <a:spcBef>
                <a:spcPts val="0"/>
              </a:spcBef>
              <a:spcAft>
                <a:spcPts val="600"/>
              </a:spcAft>
              <a:buNone/>
            </a:pPr>
            <a:endParaRPr lang="en-US" sz="2800" dirty="0"/>
          </a:p>
          <a:p>
            <a:pPr marL="0" lvl="1" indent="0">
              <a:spcBef>
                <a:spcPts val="0"/>
              </a:spcBef>
              <a:spcAft>
                <a:spcPts val="600"/>
              </a:spcAft>
              <a:buNone/>
            </a:pPr>
            <a:r>
              <a:rPr lang="en-US" sz="2800" dirty="0"/>
              <a:t> </a:t>
            </a:r>
          </a:p>
        </p:txBody>
      </p:sp>
      <p:sp>
        <p:nvSpPr>
          <p:cNvPr id="8" name="TextBox 7">
            <a:extLst>
              <a:ext uri="{FF2B5EF4-FFF2-40B4-BE49-F238E27FC236}">
                <a16:creationId xmlns:a16="http://schemas.microsoft.com/office/drawing/2014/main" id="{6C046214-9BE8-41A7-85E6-D6CFBD738CAF}"/>
              </a:ext>
            </a:extLst>
          </p:cNvPr>
          <p:cNvSpPr txBox="1"/>
          <p:nvPr/>
        </p:nvSpPr>
        <p:spPr>
          <a:xfrm>
            <a:off x="457200" y="4552146"/>
            <a:ext cx="5867400" cy="954107"/>
          </a:xfrm>
          <a:prstGeom prst="rect">
            <a:avLst/>
          </a:prstGeom>
          <a:noFill/>
        </p:spPr>
        <p:txBody>
          <a:bodyPr wrap="square">
            <a:spAutoFit/>
          </a:bodyPr>
          <a:lstStyle/>
          <a:p>
            <a:pPr marL="0" marR="0" lvl="1" indent="0"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Knowing the current staffing will allow for efficient and effective schedules. </a:t>
            </a:r>
            <a:endParaRPr kumimoji="0" lang="en-US" sz="26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6909D24-5D62-4C25-895C-EA60F408DA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82" b="89706" l="9804" r="89760">
                        <a14:foregroundMark x1="30367" y1="9423" x2="33115" y2="8660"/>
                        <a14:foregroundMark x1="32244" y1="8170" x2="30937" y2="5882"/>
                        <a14:backgroundMark x1="32680" y1="10458" x2="28540" y2="15033"/>
                        <a14:backgroundMark x1="38562" y1="13725" x2="35076" y2="15850"/>
                        <a14:backgroundMark x1="41394" y1="16993" x2="39216" y2="17810"/>
                        <a14:backgroundMark x1="27887" y1="9641" x2="26580" y2="11111"/>
                      </a14:backgroundRemoval>
                    </a14:imgEffect>
                  </a14:imgLayer>
                </a14:imgProps>
              </a:ext>
            </a:extLst>
          </a:blip>
          <a:stretch>
            <a:fillRect/>
          </a:stretch>
        </p:blipFill>
        <p:spPr>
          <a:xfrm>
            <a:off x="6304327" y="2743200"/>
            <a:ext cx="2286000" cy="3048000"/>
          </a:xfrm>
          <a:prstGeom prst="rect">
            <a:avLst/>
          </a:prstGeom>
        </p:spPr>
      </p:pic>
    </p:spTree>
    <p:extLst>
      <p:ext uri="{BB962C8B-B14F-4D97-AF65-F5344CB8AC3E}">
        <p14:creationId xmlns:p14="http://schemas.microsoft.com/office/powerpoint/2010/main" val="43878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a:solidFill>
            <a:schemeClr val="bg2">
              <a:lumMod val="40000"/>
              <a:lumOff val="60000"/>
            </a:schemeClr>
          </a:solidFill>
        </p:spPr>
        <p:txBody>
          <a:bodyPr>
            <a:normAutofit/>
          </a:bodyPr>
          <a:lstStyle/>
          <a:p>
            <a:r>
              <a:rPr lang="en-US" dirty="0"/>
              <a:t>	Cafeteria Operations </a:t>
            </a:r>
          </a:p>
        </p:txBody>
      </p:sp>
      <p:sp>
        <p:nvSpPr>
          <p:cNvPr id="3" name="Content Placeholder 2"/>
          <p:cNvSpPr>
            <a:spLocks noGrp="1"/>
          </p:cNvSpPr>
          <p:nvPr>
            <p:ph idx="1"/>
          </p:nvPr>
        </p:nvSpPr>
        <p:spPr>
          <a:xfrm>
            <a:off x="457198" y="1600200"/>
            <a:ext cx="8382002" cy="2514600"/>
          </a:xfrm>
        </p:spPr>
        <p:txBody>
          <a:bodyPr>
            <a:noAutofit/>
          </a:bodyPr>
          <a:lstStyle/>
          <a:p>
            <a:pPr marL="0" lvl="1" indent="0">
              <a:spcBef>
                <a:spcPts val="0"/>
              </a:spcBef>
              <a:spcAft>
                <a:spcPts val="600"/>
              </a:spcAft>
              <a:buNone/>
            </a:pPr>
            <a:r>
              <a:rPr lang="en-US" sz="2800" dirty="0"/>
              <a:t>Cafeteria operations is a major part in scheduling.  Operations include menu cycle, task and current staffing levels. </a:t>
            </a:r>
          </a:p>
        </p:txBody>
      </p:sp>
      <p:pic>
        <p:nvPicPr>
          <p:cNvPr id="4" name="Picture 3">
            <a:extLst>
              <a:ext uri="{FF2B5EF4-FFF2-40B4-BE49-F238E27FC236}">
                <a16:creationId xmlns:a16="http://schemas.microsoft.com/office/drawing/2014/main" id="{F93EA514-BAC8-420A-B75C-3F35DE712F45}"/>
              </a:ext>
            </a:extLst>
          </p:cNvPr>
          <p:cNvPicPr>
            <a:picLocks noChangeAspect="1"/>
          </p:cNvPicPr>
          <p:nvPr/>
        </p:nvPicPr>
        <p:blipFill>
          <a:blip r:embed="rId3"/>
          <a:stretch>
            <a:fillRect/>
          </a:stretch>
        </p:blipFill>
        <p:spPr>
          <a:xfrm>
            <a:off x="-2286000" y="8077200"/>
            <a:ext cx="6163590" cy="1176630"/>
          </a:xfrm>
          <a:prstGeom prst="rect">
            <a:avLst/>
          </a:prstGeom>
        </p:spPr>
      </p:pic>
      <p:sp>
        <p:nvSpPr>
          <p:cNvPr id="8" name="TextBox 7">
            <a:extLst>
              <a:ext uri="{FF2B5EF4-FFF2-40B4-BE49-F238E27FC236}">
                <a16:creationId xmlns:a16="http://schemas.microsoft.com/office/drawing/2014/main" id="{6C046214-9BE8-41A7-85E6-D6CFBD738CAF}"/>
              </a:ext>
            </a:extLst>
          </p:cNvPr>
          <p:cNvSpPr txBox="1"/>
          <p:nvPr/>
        </p:nvSpPr>
        <p:spPr>
          <a:xfrm>
            <a:off x="471281" y="3048000"/>
            <a:ext cx="5791200" cy="3293209"/>
          </a:xfrm>
          <a:prstGeom prst="rect">
            <a:avLst/>
          </a:prstGeom>
          <a:noFill/>
        </p:spPr>
        <p:txBody>
          <a:bodyPr wrap="square">
            <a:spAutoFit/>
          </a:bodyPr>
          <a:lstStyle/>
          <a:p>
            <a:pPr marL="0" marR="0" lvl="1"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800" dirty="0">
                <a:solidFill>
                  <a:srgbClr val="000000"/>
                </a:solidFill>
                <a:latin typeface="Calibri"/>
              </a:rPr>
              <a:t>W</a:t>
            </a:r>
            <a:r>
              <a:rPr kumimoji="0" lang="en-US" sz="2800" b="0" i="0" u="none" strike="noStrike" kern="1200" cap="none" spc="0" normalizeH="0" baseline="0" noProof="0" dirty="0">
                <a:ln>
                  <a:noFill/>
                </a:ln>
                <a:solidFill>
                  <a:srgbClr val="000000"/>
                </a:solidFill>
                <a:effectLst/>
                <a:uLnTx/>
                <a:uFillTx/>
                <a:latin typeface="Calibri"/>
                <a:ea typeface="+mn-ea"/>
                <a:cs typeface="+mn-cs"/>
              </a:rPr>
              <a:t>hen determining tasks within the  cafeteria operations, keep in mind what happens daily and weekly.</a:t>
            </a:r>
          </a:p>
          <a:p>
            <a:pPr marL="914400" marR="0" lvl="1"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Receiving deliveries </a:t>
            </a:r>
          </a:p>
          <a:p>
            <a:pPr marL="914400" marR="0" lvl="1"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600" dirty="0">
                <a:solidFill>
                  <a:srgbClr val="000000"/>
                </a:solidFill>
                <a:latin typeface="Calibri"/>
              </a:rPr>
              <a:t>Preparing BIC bags </a:t>
            </a:r>
          </a:p>
          <a:p>
            <a:pPr marL="914400" marR="0" lvl="1"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Setting up service lines</a:t>
            </a:r>
          </a:p>
          <a:p>
            <a:pPr marL="914400" marR="0" lvl="1"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600" dirty="0">
                <a:solidFill>
                  <a:srgbClr val="000000"/>
                </a:solidFill>
                <a:latin typeface="Calibri"/>
              </a:rPr>
              <a:t>Cleaning tasks</a:t>
            </a:r>
            <a:endParaRPr kumimoji="0" lang="en-US" sz="26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01DFA34-F55B-450F-95F2-536E225B0624}"/>
              </a:ext>
            </a:extLst>
          </p:cNvPr>
          <p:cNvPicPr>
            <a:picLocks noChangeAspect="1"/>
          </p:cNvPicPr>
          <p:nvPr/>
        </p:nvPicPr>
        <p:blipFill>
          <a:blip r:embed="rId4"/>
          <a:stretch>
            <a:fillRect/>
          </a:stretch>
        </p:blipFill>
        <p:spPr>
          <a:xfrm>
            <a:off x="6591299" y="2882682"/>
            <a:ext cx="1676400" cy="2778955"/>
          </a:xfrm>
          <a:prstGeom prst="rect">
            <a:avLst/>
          </a:prstGeom>
        </p:spPr>
      </p:pic>
    </p:spTree>
    <p:extLst>
      <p:ext uri="{BB962C8B-B14F-4D97-AF65-F5344CB8AC3E}">
        <p14:creationId xmlns:p14="http://schemas.microsoft.com/office/powerpoint/2010/main" val="229702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036347-85FA-4577-AD9B-D82D37948EA0}"/>
              </a:ext>
            </a:extLst>
          </p:cNvPr>
          <p:cNvSpPr txBox="1">
            <a:spLocks/>
          </p:cNvSpPr>
          <p:nvPr/>
        </p:nvSpPr>
        <p:spPr>
          <a:xfrm>
            <a:off x="0" y="0"/>
            <a:ext cx="9144000" cy="1143000"/>
          </a:xfrm>
          <a:prstGeom prst="rect">
            <a:avLst/>
          </a:prstGeom>
          <a:solidFill>
            <a:schemeClr val="bg2">
              <a:lumMod val="40000"/>
              <a:lumOff val="60000"/>
            </a:schemeClr>
          </a:solidFill>
        </p:spPr>
        <p:txBody>
          <a:bodyPr wrap="square" rtlCol="0" anchor="ctr">
            <a:spAutoFit/>
          </a:bodyPr>
          <a:lstStyle/>
          <a:p>
            <a:r>
              <a:rPr lang="en-US" sz="4000" b="1" dirty="0">
                <a:solidFill>
                  <a:srgbClr val="000000"/>
                </a:solidFill>
                <a:latin typeface="+mn-lt"/>
              </a:rPr>
              <a:t>	Daily Work Tasks</a:t>
            </a:r>
          </a:p>
        </p:txBody>
      </p:sp>
      <p:sp>
        <p:nvSpPr>
          <p:cNvPr id="3" name="Rectangle: Rounded Corners 2">
            <a:extLst>
              <a:ext uri="{FF2B5EF4-FFF2-40B4-BE49-F238E27FC236}">
                <a16:creationId xmlns:a16="http://schemas.microsoft.com/office/drawing/2014/main" id="{A0479BD8-E3AA-4BBB-9452-201AEC7A2ACE}"/>
              </a:ext>
            </a:extLst>
          </p:cNvPr>
          <p:cNvSpPr/>
          <p:nvPr/>
        </p:nvSpPr>
        <p:spPr>
          <a:xfrm>
            <a:off x="304800" y="1524002"/>
            <a:ext cx="2057400" cy="1350664"/>
          </a:xfrm>
          <a:prstGeom prst="roundRect">
            <a:avLst/>
          </a:prstGeom>
          <a:solidFill>
            <a:srgbClr val="FDB827"/>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700" dirty="0">
                <a:solidFill>
                  <a:srgbClr val="000000"/>
                </a:solidFill>
              </a:rPr>
              <a:t>Preparation for the Day</a:t>
            </a:r>
          </a:p>
        </p:txBody>
      </p:sp>
      <p:sp>
        <p:nvSpPr>
          <p:cNvPr id="5" name="Rectangle: Rounded Corners 4">
            <a:extLst>
              <a:ext uri="{FF2B5EF4-FFF2-40B4-BE49-F238E27FC236}">
                <a16:creationId xmlns:a16="http://schemas.microsoft.com/office/drawing/2014/main" id="{902EF74B-C4FD-4E6B-B208-59BF6F01F16D}"/>
              </a:ext>
            </a:extLst>
          </p:cNvPr>
          <p:cNvSpPr/>
          <p:nvPr/>
        </p:nvSpPr>
        <p:spPr>
          <a:xfrm>
            <a:off x="2463801" y="1524002"/>
            <a:ext cx="2057400" cy="1350664"/>
          </a:xfrm>
          <a:prstGeom prst="roundRect">
            <a:avLst/>
          </a:prstGeom>
          <a:solidFill>
            <a:srgbClr val="00B0F0"/>
          </a:solidFill>
          <a:ln w="28575">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lvl="0" algn="ctr"/>
            <a:endParaRPr lang="en-US" sz="2700" dirty="0">
              <a:solidFill>
                <a:srgbClr val="000000"/>
              </a:solidFill>
            </a:endParaRPr>
          </a:p>
        </p:txBody>
      </p:sp>
      <p:sp>
        <p:nvSpPr>
          <p:cNvPr id="6" name="Rectangle: Rounded Corners 5">
            <a:extLst>
              <a:ext uri="{FF2B5EF4-FFF2-40B4-BE49-F238E27FC236}">
                <a16:creationId xmlns:a16="http://schemas.microsoft.com/office/drawing/2014/main" id="{DD7D4686-5550-458A-8BE1-FD53FEE99622}"/>
              </a:ext>
            </a:extLst>
          </p:cNvPr>
          <p:cNvSpPr/>
          <p:nvPr/>
        </p:nvSpPr>
        <p:spPr>
          <a:xfrm>
            <a:off x="4622802" y="1524002"/>
            <a:ext cx="2057400" cy="1350664"/>
          </a:xfrm>
          <a:prstGeom prst="roundRect">
            <a:avLst/>
          </a:prstGeom>
          <a:solidFill>
            <a:srgbClr val="92D05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700" dirty="0">
                <a:solidFill>
                  <a:srgbClr val="000000"/>
                </a:solidFill>
              </a:rPr>
              <a:t>Post Service </a:t>
            </a:r>
          </a:p>
        </p:txBody>
      </p:sp>
      <p:sp>
        <p:nvSpPr>
          <p:cNvPr id="7" name="Rectangle: Rounded Corners 6">
            <a:extLst>
              <a:ext uri="{FF2B5EF4-FFF2-40B4-BE49-F238E27FC236}">
                <a16:creationId xmlns:a16="http://schemas.microsoft.com/office/drawing/2014/main" id="{EA92F784-8870-42FE-8801-D9DB75C4A6A7}"/>
              </a:ext>
            </a:extLst>
          </p:cNvPr>
          <p:cNvSpPr/>
          <p:nvPr/>
        </p:nvSpPr>
        <p:spPr>
          <a:xfrm>
            <a:off x="6800848" y="1524000"/>
            <a:ext cx="2057402" cy="1369715"/>
          </a:xfrm>
          <a:prstGeom prst="roundRect">
            <a:avLst/>
          </a:prstGeom>
          <a:solidFill>
            <a:srgbClr val="E739E7"/>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700" dirty="0">
                <a:solidFill>
                  <a:srgbClr val="000000"/>
                </a:solidFill>
              </a:rPr>
              <a:t>Office Duties</a:t>
            </a:r>
          </a:p>
        </p:txBody>
      </p:sp>
      <p:sp>
        <p:nvSpPr>
          <p:cNvPr id="8" name="Rectangle 7">
            <a:extLst>
              <a:ext uri="{FF2B5EF4-FFF2-40B4-BE49-F238E27FC236}">
                <a16:creationId xmlns:a16="http://schemas.microsoft.com/office/drawing/2014/main" id="{45D39029-B098-4419-B2D0-C4A0BD3DDB53}"/>
              </a:ext>
            </a:extLst>
          </p:cNvPr>
          <p:cNvSpPr/>
          <p:nvPr/>
        </p:nvSpPr>
        <p:spPr>
          <a:xfrm>
            <a:off x="304800" y="2667002"/>
            <a:ext cx="2057399" cy="2895598"/>
          </a:xfrm>
          <a:prstGeom prst="rect">
            <a:avLst/>
          </a:prstGeom>
          <a:solidFill>
            <a:schemeClr val="bg1">
              <a:lumMod val="8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Wingdings" panose="05000000000000000000" pitchFamily="2" charset="2"/>
              <a:buChar char="Ø"/>
            </a:pPr>
            <a:endParaRPr lang="en-US" sz="2400" dirty="0">
              <a:solidFill>
                <a:schemeClr val="bg1">
                  <a:lumMod val="85000"/>
                </a:schemeClr>
              </a:solidFill>
            </a:endParaRPr>
          </a:p>
        </p:txBody>
      </p:sp>
      <p:sp>
        <p:nvSpPr>
          <p:cNvPr id="9" name="TextBox 8">
            <a:extLst>
              <a:ext uri="{FF2B5EF4-FFF2-40B4-BE49-F238E27FC236}">
                <a16:creationId xmlns:a16="http://schemas.microsoft.com/office/drawing/2014/main" id="{7EC7E1A9-4301-4047-97A8-BCD27810C58A}"/>
              </a:ext>
            </a:extLst>
          </p:cNvPr>
          <p:cNvSpPr txBox="1"/>
          <p:nvPr/>
        </p:nvSpPr>
        <p:spPr>
          <a:xfrm>
            <a:off x="323849" y="2893716"/>
            <a:ext cx="2038351" cy="2246769"/>
          </a:xfrm>
          <a:prstGeom prst="rect">
            <a:avLst/>
          </a:prstGeom>
          <a:noFill/>
        </p:spPr>
        <p:txBody>
          <a:bodyPr wrap="square" rtlCol="0">
            <a:spAutoFit/>
          </a:bodyPr>
          <a:lstStyle/>
          <a:p>
            <a:pPr marL="365760" lvl="0" indent="-365760">
              <a:spcAft>
                <a:spcPts val="600"/>
              </a:spcAft>
              <a:buFont typeface="Wingdings" panose="05000000000000000000" pitchFamily="2" charset="2"/>
              <a:buChar char="Ø"/>
            </a:pPr>
            <a:r>
              <a:rPr lang="en-US" sz="2600" dirty="0">
                <a:solidFill>
                  <a:srgbClr val="000000"/>
                </a:solidFill>
                <a:latin typeface="+mn-lt"/>
              </a:rPr>
              <a:t>How many meals</a:t>
            </a:r>
          </a:p>
          <a:p>
            <a:pPr marL="365760" lvl="0" indent="-365760">
              <a:spcAft>
                <a:spcPts val="600"/>
              </a:spcAft>
              <a:buFont typeface="Wingdings" panose="05000000000000000000" pitchFamily="2" charset="2"/>
              <a:buChar char="Ø"/>
            </a:pPr>
            <a:r>
              <a:rPr lang="en-US" sz="2600" dirty="0">
                <a:solidFill>
                  <a:srgbClr val="000000"/>
                </a:solidFill>
                <a:latin typeface="+mn-lt"/>
              </a:rPr>
              <a:t>Number of  employees</a:t>
            </a:r>
          </a:p>
          <a:p>
            <a:pPr marL="365760" lvl="0" indent="-365760">
              <a:spcAft>
                <a:spcPts val="600"/>
              </a:spcAft>
              <a:buFont typeface="Wingdings" panose="05000000000000000000" pitchFamily="2" charset="2"/>
              <a:buChar char="Ø"/>
            </a:pPr>
            <a:r>
              <a:rPr lang="en-US" sz="2600" dirty="0">
                <a:solidFill>
                  <a:srgbClr val="000000"/>
                </a:solidFill>
                <a:latin typeface="+mn-lt"/>
              </a:rPr>
              <a:t>Deliveries	</a:t>
            </a:r>
            <a:endParaRPr lang="en-US" sz="2600" dirty="0">
              <a:latin typeface="+mn-lt"/>
            </a:endParaRPr>
          </a:p>
        </p:txBody>
      </p:sp>
      <p:sp>
        <p:nvSpPr>
          <p:cNvPr id="10" name="Rectangle 9">
            <a:extLst>
              <a:ext uri="{FF2B5EF4-FFF2-40B4-BE49-F238E27FC236}">
                <a16:creationId xmlns:a16="http://schemas.microsoft.com/office/drawing/2014/main" id="{D1430112-D88A-40E9-90F6-2B4BC8471333}"/>
              </a:ext>
            </a:extLst>
          </p:cNvPr>
          <p:cNvSpPr/>
          <p:nvPr/>
        </p:nvSpPr>
        <p:spPr>
          <a:xfrm>
            <a:off x="2463800" y="2667002"/>
            <a:ext cx="2057402" cy="2895598"/>
          </a:xfrm>
          <a:prstGeom prst="rect">
            <a:avLst/>
          </a:prstGeom>
          <a:solidFill>
            <a:schemeClr val="bg1">
              <a:lumMod val="8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Wingdings" panose="05000000000000000000" pitchFamily="2" charset="2"/>
              <a:buChar char="Ø"/>
            </a:pPr>
            <a:endParaRPr lang="en-US" sz="2400" dirty="0"/>
          </a:p>
        </p:txBody>
      </p:sp>
      <p:sp>
        <p:nvSpPr>
          <p:cNvPr id="11" name="TextBox 10">
            <a:extLst>
              <a:ext uri="{FF2B5EF4-FFF2-40B4-BE49-F238E27FC236}">
                <a16:creationId xmlns:a16="http://schemas.microsoft.com/office/drawing/2014/main" id="{2A818F3F-6D77-4A83-82E2-DB685F024EFA}"/>
              </a:ext>
            </a:extLst>
          </p:cNvPr>
          <p:cNvSpPr txBox="1"/>
          <p:nvPr/>
        </p:nvSpPr>
        <p:spPr>
          <a:xfrm>
            <a:off x="2463800" y="2874666"/>
            <a:ext cx="2178052" cy="2723823"/>
          </a:xfrm>
          <a:prstGeom prst="rect">
            <a:avLst/>
          </a:prstGeom>
          <a:noFill/>
        </p:spPr>
        <p:txBody>
          <a:bodyPr wrap="square" rtlCol="0">
            <a:spAutoFit/>
          </a:bodyPr>
          <a:lstStyle/>
          <a:p>
            <a:pPr marL="365760" lvl="0" indent="-365760">
              <a:spcAft>
                <a:spcPts val="600"/>
              </a:spcAft>
              <a:buFont typeface="Wingdings" panose="05000000000000000000" pitchFamily="2" charset="2"/>
              <a:buChar char="Ø"/>
            </a:pPr>
            <a:r>
              <a:rPr lang="en-US" sz="2600" dirty="0">
                <a:solidFill>
                  <a:srgbClr val="000000"/>
                </a:solidFill>
                <a:latin typeface="+mn-lt"/>
              </a:rPr>
              <a:t>BIC</a:t>
            </a:r>
          </a:p>
          <a:p>
            <a:pPr marL="365760" lvl="0" indent="-365760">
              <a:spcAft>
                <a:spcPts val="600"/>
              </a:spcAft>
              <a:buFont typeface="Wingdings" panose="05000000000000000000" pitchFamily="2" charset="2"/>
              <a:buChar char="Ø"/>
            </a:pPr>
            <a:r>
              <a:rPr lang="en-US" sz="2600" dirty="0">
                <a:solidFill>
                  <a:srgbClr val="000000"/>
                </a:solidFill>
                <a:latin typeface="+mn-lt"/>
              </a:rPr>
              <a:t>Lunch</a:t>
            </a:r>
          </a:p>
          <a:p>
            <a:pPr marL="365760" lvl="0" indent="-365760">
              <a:spcAft>
                <a:spcPts val="600"/>
              </a:spcAft>
              <a:buFont typeface="Wingdings" panose="05000000000000000000" pitchFamily="2" charset="2"/>
              <a:buChar char="Ø"/>
            </a:pPr>
            <a:r>
              <a:rPr lang="en-US" sz="2600" dirty="0">
                <a:solidFill>
                  <a:srgbClr val="000000"/>
                </a:solidFill>
                <a:latin typeface="+mn-lt"/>
              </a:rPr>
              <a:t>Supper or Snack </a:t>
            </a:r>
          </a:p>
          <a:p>
            <a:pPr marL="365760" lvl="0" indent="-365760">
              <a:spcAft>
                <a:spcPts val="600"/>
              </a:spcAft>
              <a:buFont typeface="Wingdings" panose="05000000000000000000" pitchFamily="2" charset="2"/>
              <a:buChar char="Ø"/>
            </a:pPr>
            <a:r>
              <a:rPr lang="en-US" sz="2600" dirty="0">
                <a:solidFill>
                  <a:srgbClr val="000000"/>
                </a:solidFill>
                <a:latin typeface="+mn-lt"/>
              </a:rPr>
              <a:t>EEC schedules</a:t>
            </a:r>
          </a:p>
        </p:txBody>
      </p:sp>
      <p:sp>
        <p:nvSpPr>
          <p:cNvPr id="12" name="Rectangle 11">
            <a:extLst>
              <a:ext uri="{FF2B5EF4-FFF2-40B4-BE49-F238E27FC236}">
                <a16:creationId xmlns:a16="http://schemas.microsoft.com/office/drawing/2014/main" id="{0271773B-C09F-4AB5-8C59-82C3FDC52F47}"/>
              </a:ext>
            </a:extLst>
          </p:cNvPr>
          <p:cNvSpPr/>
          <p:nvPr/>
        </p:nvSpPr>
        <p:spPr>
          <a:xfrm>
            <a:off x="4622799" y="2667002"/>
            <a:ext cx="2057403" cy="2895598"/>
          </a:xfrm>
          <a:prstGeom prst="rect">
            <a:avLst/>
          </a:prstGeom>
          <a:solidFill>
            <a:schemeClr val="bg1">
              <a:lumMod val="8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Wingdings" panose="05000000000000000000" pitchFamily="2" charset="2"/>
              <a:buChar char="Ø"/>
            </a:pPr>
            <a:endParaRPr lang="en-US" sz="2400" dirty="0"/>
          </a:p>
        </p:txBody>
      </p:sp>
      <p:sp>
        <p:nvSpPr>
          <p:cNvPr id="13" name="TextBox 12">
            <a:extLst>
              <a:ext uri="{FF2B5EF4-FFF2-40B4-BE49-F238E27FC236}">
                <a16:creationId xmlns:a16="http://schemas.microsoft.com/office/drawing/2014/main" id="{2239F1DD-243E-4266-B615-A69BF83272BA}"/>
              </a:ext>
            </a:extLst>
          </p:cNvPr>
          <p:cNvSpPr txBox="1"/>
          <p:nvPr/>
        </p:nvSpPr>
        <p:spPr>
          <a:xfrm>
            <a:off x="4641849" y="2874666"/>
            <a:ext cx="2038354" cy="2246769"/>
          </a:xfrm>
          <a:prstGeom prst="rect">
            <a:avLst/>
          </a:prstGeom>
          <a:noFill/>
        </p:spPr>
        <p:txBody>
          <a:bodyPr wrap="square" rtlCol="0">
            <a:spAutoFit/>
          </a:bodyPr>
          <a:lstStyle/>
          <a:p>
            <a:pPr marL="365760" lvl="0" indent="-365760">
              <a:spcAft>
                <a:spcPts val="600"/>
              </a:spcAft>
              <a:buFont typeface="Wingdings" panose="05000000000000000000" pitchFamily="2" charset="2"/>
              <a:buChar char="Ø"/>
            </a:pPr>
            <a:r>
              <a:rPr lang="en-US" sz="2600" dirty="0">
                <a:solidFill>
                  <a:srgbClr val="000000"/>
                </a:solidFill>
                <a:latin typeface="+mn-lt"/>
              </a:rPr>
              <a:t>Record keeping</a:t>
            </a:r>
          </a:p>
          <a:p>
            <a:pPr marL="365760" lvl="0" indent="-365760">
              <a:spcAft>
                <a:spcPts val="600"/>
              </a:spcAft>
              <a:buFont typeface="Wingdings" panose="05000000000000000000" pitchFamily="2" charset="2"/>
              <a:buChar char="Ø"/>
            </a:pPr>
            <a:r>
              <a:rPr lang="en-US" sz="2600" dirty="0">
                <a:solidFill>
                  <a:srgbClr val="000000"/>
                </a:solidFill>
                <a:latin typeface="+mn-lt"/>
              </a:rPr>
              <a:t>HACCP Logs </a:t>
            </a:r>
          </a:p>
          <a:p>
            <a:pPr marL="365760" lvl="0" indent="-365760">
              <a:spcAft>
                <a:spcPts val="600"/>
              </a:spcAft>
              <a:buFont typeface="Wingdings" panose="05000000000000000000" pitchFamily="2" charset="2"/>
              <a:buChar char="Ø"/>
            </a:pPr>
            <a:r>
              <a:rPr lang="en-US" sz="2600" dirty="0">
                <a:solidFill>
                  <a:srgbClr val="000000"/>
                </a:solidFill>
                <a:latin typeface="+mn-lt"/>
              </a:rPr>
              <a:t>Clean up</a:t>
            </a:r>
            <a:r>
              <a:rPr lang="en-US" sz="2400" dirty="0">
                <a:solidFill>
                  <a:srgbClr val="000000"/>
                </a:solidFill>
                <a:latin typeface="+mn-lt"/>
              </a:rPr>
              <a:t>	</a:t>
            </a:r>
            <a:endParaRPr lang="en-US" sz="2400" dirty="0">
              <a:latin typeface="+mn-lt"/>
            </a:endParaRPr>
          </a:p>
        </p:txBody>
      </p:sp>
      <p:sp>
        <p:nvSpPr>
          <p:cNvPr id="18" name="TextBox 17">
            <a:extLst>
              <a:ext uri="{FF2B5EF4-FFF2-40B4-BE49-F238E27FC236}">
                <a16:creationId xmlns:a16="http://schemas.microsoft.com/office/drawing/2014/main" id="{80059498-A6ED-47CF-9B8E-6C1CC248A447}"/>
              </a:ext>
            </a:extLst>
          </p:cNvPr>
          <p:cNvSpPr txBox="1"/>
          <p:nvPr/>
        </p:nvSpPr>
        <p:spPr>
          <a:xfrm>
            <a:off x="2381249" y="1754934"/>
            <a:ext cx="2159001" cy="954107"/>
          </a:xfrm>
          <a:prstGeom prst="rect">
            <a:avLst/>
          </a:prstGeom>
          <a:noFill/>
        </p:spPr>
        <p:txBody>
          <a:bodyPr wrap="square" rtlCol="0">
            <a:spAutoFit/>
          </a:bodyPr>
          <a:lstStyle/>
          <a:p>
            <a:pPr algn="ctr"/>
            <a:r>
              <a:rPr lang="en-US" sz="2700" dirty="0">
                <a:solidFill>
                  <a:srgbClr val="000000"/>
                </a:solidFill>
                <a:latin typeface="+mn-lt"/>
              </a:rPr>
              <a:t>Meal Service Times</a:t>
            </a:r>
          </a:p>
        </p:txBody>
      </p:sp>
      <p:sp>
        <p:nvSpPr>
          <p:cNvPr id="19" name="Rectangle 18">
            <a:extLst>
              <a:ext uri="{FF2B5EF4-FFF2-40B4-BE49-F238E27FC236}">
                <a16:creationId xmlns:a16="http://schemas.microsoft.com/office/drawing/2014/main" id="{11B5F5CD-D6A6-48ED-A6CF-0D98C06F3951}"/>
              </a:ext>
            </a:extLst>
          </p:cNvPr>
          <p:cNvSpPr/>
          <p:nvPr/>
        </p:nvSpPr>
        <p:spPr>
          <a:xfrm>
            <a:off x="6800851" y="2667002"/>
            <a:ext cx="2047878" cy="2895598"/>
          </a:xfrm>
          <a:prstGeom prst="rect">
            <a:avLst/>
          </a:prstGeom>
          <a:solidFill>
            <a:schemeClr val="bg1">
              <a:lumMod val="8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buFont typeface="Wingdings" panose="05000000000000000000" pitchFamily="2" charset="2"/>
              <a:buChar char="Ø"/>
            </a:pPr>
            <a:endParaRPr lang="en-US" sz="2400" dirty="0"/>
          </a:p>
        </p:txBody>
      </p:sp>
      <p:sp>
        <p:nvSpPr>
          <p:cNvPr id="15" name="TextBox 14">
            <a:extLst>
              <a:ext uri="{FF2B5EF4-FFF2-40B4-BE49-F238E27FC236}">
                <a16:creationId xmlns:a16="http://schemas.microsoft.com/office/drawing/2014/main" id="{014F1E63-3884-43AC-AF94-6D7FE4118720}"/>
              </a:ext>
            </a:extLst>
          </p:cNvPr>
          <p:cNvSpPr txBox="1"/>
          <p:nvPr/>
        </p:nvSpPr>
        <p:spPr>
          <a:xfrm>
            <a:off x="6810376" y="2893715"/>
            <a:ext cx="2159001" cy="2323713"/>
          </a:xfrm>
          <a:prstGeom prst="rect">
            <a:avLst/>
          </a:prstGeom>
          <a:noFill/>
        </p:spPr>
        <p:txBody>
          <a:bodyPr wrap="square" rtlCol="0">
            <a:spAutoFit/>
          </a:bodyPr>
          <a:lstStyle/>
          <a:p>
            <a:pPr marL="365760" lvl="0" indent="-365760">
              <a:spcAft>
                <a:spcPts val="600"/>
              </a:spcAft>
              <a:buFont typeface="Wingdings" panose="05000000000000000000" pitchFamily="2" charset="2"/>
              <a:buChar char="Ø"/>
            </a:pPr>
            <a:r>
              <a:rPr lang="en-US" sz="2600" dirty="0">
                <a:solidFill>
                  <a:srgbClr val="000000"/>
                </a:solidFill>
                <a:latin typeface="+mn-lt"/>
              </a:rPr>
              <a:t>Ordering</a:t>
            </a:r>
          </a:p>
          <a:p>
            <a:pPr marL="365760" lvl="0" indent="-365760">
              <a:spcAft>
                <a:spcPts val="600"/>
              </a:spcAft>
              <a:buFont typeface="Wingdings" panose="05000000000000000000" pitchFamily="2" charset="2"/>
              <a:buChar char="Ø"/>
            </a:pPr>
            <a:r>
              <a:rPr lang="en-US" sz="2600" dirty="0">
                <a:solidFill>
                  <a:srgbClr val="000000"/>
                </a:solidFill>
                <a:latin typeface="+mn-lt"/>
              </a:rPr>
              <a:t>Employee training</a:t>
            </a:r>
          </a:p>
          <a:p>
            <a:pPr marL="365760" lvl="0" indent="-365760">
              <a:spcAft>
                <a:spcPts val="600"/>
              </a:spcAft>
              <a:buFont typeface="Wingdings" panose="05000000000000000000" pitchFamily="2" charset="2"/>
              <a:buChar char="Ø"/>
            </a:pPr>
            <a:r>
              <a:rPr lang="en-US" sz="2600" dirty="0">
                <a:solidFill>
                  <a:srgbClr val="000000"/>
                </a:solidFill>
                <a:latin typeface="+mn-lt"/>
              </a:rPr>
              <a:t>Banking</a:t>
            </a:r>
          </a:p>
          <a:p>
            <a:pPr marL="365760" lvl="0" indent="-365760">
              <a:spcAft>
                <a:spcPts val="600"/>
              </a:spcAft>
              <a:buFont typeface="Wingdings" panose="05000000000000000000" pitchFamily="2" charset="2"/>
              <a:buChar char="Ø"/>
            </a:pPr>
            <a:r>
              <a:rPr lang="en-US" sz="2600" dirty="0">
                <a:solidFill>
                  <a:srgbClr val="000000"/>
                </a:solidFill>
                <a:latin typeface="+mn-lt"/>
              </a:rPr>
              <a:t>Scheduling</a:t>
            </a:r>
            <a:r>
              <a:rPr lang="en-US" sz="2400" dirty="0">
                <a:solidFill>
                  <a:srgbClr val="000000"/>
                </a:solidFill>
                <a:latin typeface="+mn-lt"/>
              </a:rPr>
              <a:t>	</a:t>
            </a:r>
            <a:endParaRPr lang="en-US" sz="2400" dirty="0">
              <a:latin typeface="+mn-lt"/>
            </a:endParaRPr>
          </a:p>
        </p:txBody>
      </p:sp>
    </p:spTree>
    <p:extLst>
      <p:ext uri="{BB962C8B-B14F-4D97-AF65-F5344CB8AC3E}">
        <p14:creationId xmlns:p14="http://schemas.microsoft.com/office/powerpoint/2010/main" val="378700041"/>
      </p:ext>
    </p:extLst>
  </p:cSld>
  <p:clrMapOvr>
    <a:masterClrMapping/>
  </p:clrMapOvr>
</p:sld>
</file>

<file path=ppt/theme/theme1.xml><?xml version="1.0" encoding="utf-8"?>
<a:theme xmlns:a="http://schemas.openxmlformats.org/drawingml/2006/main" name="LAUSD Real">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alpha val="0"/>
          </a:srgbClr>
        </a:solidFill>
        <a:ln w="28575">
          <a:solidFill>
            <a:schemeClr val="accent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USD Real" id="{65D73872-97BE-4B6F-B0D0-600F8D0C09CB}" vid="{6E968A65-8634-4F25-B2EF-E0729934D98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220535-B043-4003-8C5C-D26E122FA66F}"/>
</file>

<file path=customXml/itemProps2.xml><?xml version="1.0" encoding="utf-8"?>
<ds:datastoreItem xmlns:ds="http://schemas.openxmlformats.org/officeDocument/2006/customXml" ds:itemID="{5975D23A-A660-4474-8AC7-C9AB9A90C5B3}"/>
</file>

<file path=customXml/itemProps3.xml><?xml version="1.0" encoding="utf-8"?>
<ds:datastoreItem xmlns:ds="http://schemas.openxmlformats.org/officeDocument/2006/customXml" ds:itemID="{2B012F6E-A1AB-4C3B-BDAA-8DF643D19B4F}"/>
</file>

<file path=docProps/app.xml><?xml version="1.0" encoding="utf-8"?>
<Properties xmlns="http://schemas.openxmlformats.org/officeDocument/2006/extended-properties" xmlns:vt="http://schemas.openxmlformats.org/officeDocument/2006/docPropsVTypes">
  <Template>LAUSD FSD</Template>
  <TotalTime>24843</TotalTime>
  <Words>5285</Words>
  <Application>Microsoft Office PowerPoint</Application>
  <PresentationFormat>On-screen Show (4:3)</PresentationFormat>
  <Paragraphs>411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LAUSD Real</vt:lpstr>
      <vt:lpstr> work SCHEDULEs</vt:lpstr>
      <vt:lpstr> Work Schedule Benefits </vt:lpstr>
      <vt:lpstr> Overview </vt:lpstr>
      <vt:lpstr> Before You Begin </vt:lpstr>
      <vt:lpstr> Average Daily Participation (ADP)</vt:lpstr>
      <vt:lpstr> Bell Schedule</vt:lpstr>
      <vt:lpstr> Current Staffing </vt:lpstr>
      <vt:lpstr> Cafeteria Operations </vt:lpstr>
      <vt:lpstr>PowerPoint Presentation</vt:lpstr>
      <vt:lpstr>  Defining Task</vt:lpstr>
      <vt:lpstr>PowerPoint Presentation</vt:lpstr>
      <vt:lpstr>PowerPoint Presentation</vt:lpstr>
      <vt:lpstr>Completing The Cafeteria Work Assignment Schedule </vt:lpstr>
      <vt:lpstr> Example</vt:lpstr>
      <vt:lpstr>PowerPoint Presentation</vt:lpstr>
      <vt:lpstr> All Hands On Deck!</vt:lpstr>
      <vt:lpstr> Individual Work Schedule </vt:lpstr>
      <vt:lpstr> Individual Work Schedule Instructions </vt:lpstr>
      <vt:lpstr> Sample: Individual Work Schedule </vt:lpstr>
      <vt:lpstr> Employee Breaks</vt:lpstr>
      <vt:lpstr> Benefits Of Rotating Between Duties </vt:lpstr>
      <vt:lpstr> Analyze Effectiveness </vt:lpstr>
      <vt:lpstr> Schedules are Subject to Change</vt:lpstr>
      <vt:lpstr> “Plan your work for today and everyday. Then work your plan.” </vt:lpstr>
    </vt:vector>
  </TitlesOfParts>
  <Company>Los Angeles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MARIBEL MALOLES</dc:creator>
  <cp:lastModifiedBy>Kiedpool, Mervin</cp:lastModifiedBy>
  <cp:revision>860</cp:revision>
  <cp:lastPrinted>2016-08-25T21:57:01Z</cp:lastPrinted>
  <dcterms:created xsi:type="dcterms:W3CDTF">2008-08-22T21:15:00Z</dcterms:created>
  <dcterms:modified xsi:type="dcterms:W3CDTF">2021-02-03T21:43:41Z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ies>
</file>